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sdx" ContentType="application/vnd.ms-visio.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363" r:id="rId3"/>
    <p:sldId id="269" r:id="rId4"/>
    <p:sldId id="274" r:id="rId5"/>
    <p:sldId id="342" r:id="rId6"/>
    <p:sldId id="261" r:id="rId7"/>
    <p:sldId id="341" r:id="rId8"/>
    <p:sldId id="258" r:id="rId9"/>
    <p:sldId id="299" r:id="rId10"/>
    <p:sldId id="340" r:id="rId11"/>
    <p:sldId id="303" r:id="rId12"/>
    <p:sldId id="324" r:id="rId13"/>
    <p:sldId id="302" r:id="rId14"/>
    <p:sldId id="301" r:id="rId15"/>
    <p:sldId id="313" r:id="rId16"/>
    <p:sldId id="263" r:id="rId17"/>
    <p:sldId id="264" r:id="rId18"/>
    <p:sldId id="332" r:id="rId19"/>
    <p:sldId id="339" r:id="rId20"/>
    <p:sldId id="307" r:id="rId21"/>
    <p:sldId id="308" r:id="rId22"/>
    <p:sldId id="309" r:id="rId23"/>
    <p:sldId id="310" r:id="rId24"/>
    <p:sldId id="343" r:id="rId25"/>
    <p:sldId id="344" r:id="rId26"/>
    <p:sldId id="312" r:id="rId27"/>
    <p:sldId id="311" r:id="rId28"/>
    <p:sldId id="314" r:id="rId29"/>
    <p:sldId id="315" r:id="rId30"/>
    <p:sldId id="319" r:id="rId31"/>
    <p:sldId id="316" r:id="rId32"/>
    <p:sldId id="347" r:id="rId33"/>
    <p:sldId id="317" r:id="rId34"/>
    <p:sldId id="318" r:id="rId35"/>
    <p:sldId id="345" r:id="rId36"/>
    <p:sldId id="346" r:id="rId37"/>
    <p:sldId id="348" r:id="rId38"/>
    <p:sldId id="349" r:id="rId39"/>
    <p:sldId id="352" r:id="rId40"/>
    <p:sldId id="350" r:id="rId41"/>
    <p:sldId id="351" r:id="rId42"/>
    <p:sldId id="354" r:id="rId43"/>
    <p:sldId id="353" r:id="rId44"/>
    <p:sldId id="286" r:id="rId45"/>
    <p:sldId id="287" r:id="rId46"/>
    <p:sldId id="288" r:id="rId47"/>
    <p:sldId id="355" r:id="rId48"/>
    <p:sldId id="356" r:id="rId49"/>
    <p:sldId id="357" r:id="rId50"/>
    <p:sldId id="360" r:id="rId51"/>
    <p:sldId id="362" r:id="rId52"/>
    <p:sldId id="259" r:id="rId53"/>
  </p:sldIdLst>
  <p:sldSz cx="12192000" cy="6858000"/>
  <p:notesSz cx="6858000" cy="9144000"/>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850" y="8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C48E49-7B20-4149-AA01-89FED6ED1C41}" type="doc">
      <dgm:prSet loTypeId="urn:microsoft.com/office/officeart/2005/8/layout/process1" loCatId="process" qsTypeId="urn:microsoft.com/office/officeart/2005/8/quickstyle/simple1" qsCatId="simple" csTypeId="urn:microsoft.com/office/officeart/2005/8/colors/colorful3" csCatId="colorful" phldr="1"/>
      <dgm:spPr/>
    </dgm:pt>
    <dgm:pt modelId="{08153C91-186A-4FD8-B5AC-B15ED39462F5}">
      <dgm:prSet phldrT="[ข้อความ]" custT="1"/>
      <dgm:spPr>
        <a:solidFill>
          <a:schemeClr val="accent2"/>
        </a:solidFill>
      </dgm:spPr>
      <dgm:t>
        <a:bodyPr/>
        <a:lstStyle/>
        <a:p>
          <a:r>
            <a:rPr lang="en-US" sz="1600" b="1" dirty="0">
              <a:solidFill>
                <a:schemeClr val="tx1"/>
              </a:solidFill>
              <a:latin typeface="+mn-lt"/>
              <a:cs typeface="Times New Roman" pitchFamily="18" charset="0"/>
            </a:rPr>
            <a:t>Land use</a:t>
          </a:r>
          <a:endParaRPr lang="th-TH" sz="1600" b="1" dirty="0">
            <a:solidFill>
              <a:schemeClr val="tx1"/>
            </a:solidFill>
            <a:latin typeface="+mn-lt"/>
          </a:endParaRPr>
        </a:p>
      </dgm:t>
    </dgm:pt>
    <dgm:pt modelId="{6AB8FBD3-596B-4727-A977-D2A3605E6EE4}" type="parTrans" cxnId="{4C2D60A3-BD65-4B25-95BC-15F1B5DEAC05}">
      <dgm:prSet/>
      <dgm:spPr/>
      <dgm:t>
        <a:bodyPr/>
        <a:lstStyle/>
        <a:p>
          <a:endParaRPr lang="th-TH" b="1">
            <a:solidFill>
              <a:schemeClr val="tx1"/>
            </a:solidFill>
            <a:latin typeface="Times New Roman" pitchFamily="18" charset="0"/>
          </a:endParaRPr>
        </a:p>
      </dgm:t>
    </dgm:pt>
    <dgm:pt modelId="{5E530D2F-418F-48D9-9E3B-F57369180987}" type="sibTrans" cxnId="{4C2D60A3-BD65-4B25-95BC-15F1B5DEAC05}">
      <dgm:prSet/>
      <dgm:spPr/>
      <dgm:t>
        <a:bodyPr/>
        <a:lstStyle/>
        <a:p>
          <a:endParaRPr lang="th-TH" b="1">
            <a:solidFill>
              <a:schemeClr val="tx1"/>
            </a:solidFill>
            <a:latin typeface="Times New Roman" pitchFamily="18" charset="0"/>
          </a:endParaRPr>
        </a:p>
      </dgm:t>
    </dgm:pt>
    <dgm:pt modelId="{328C0794-E721-4C4E-BC21-EC4C8B7E3A4D}">
      <dgm:prSet phldrT="[ข้อความ]" custT="1"/>
      <dgm:spPr/>
      <dgm:t>
        <a:bodyPr/>
        <a:lstStyle/>
        <a:p>
          <a:r>
            <a:rPr lang="en-US" sz="1600" b="1">
              <a:solidFill>
                <a:schemeClr val="tx1"/>
              </a:solidFill>
              <a:latin typeface="+mn-lt"/>
              <a:cs typeface="Times New Roman" pitchFamily="18" charset="0"/>
            </a:rPr>
            <a:t>Water quantity and quality</a:t>
          </a:r>
          <a:endParaRPr lang="th-TH" sz="1600" b="1" dirty="0">
            <a:solidFill>
              <a:schemeClr val="tx1"/>
            </a:solidFill>
            <a:latin typeface="+mn-lt"/>
          </a:endParaRPr>
        </a:p>
      </dgm:t>
    </dgm:pt>
    <dgm:pt modelId="{0CBBEE07-45AD-474A-A4E2-6EC745BBAFD8}" type="parTrans" cxnId="{97699597-064C-489B-AA0D-B656366ADA9A}">
      <dgm:prSet/>
      <dgm:spPr/>
      <dgm:t>
        <a:bodyPr/>
        <a:lstStyle/>
        <a:p>
          <a:endParaRPr lang="th-TH" b="1">
            <a:solidFill>
              <a:schemeClr val="tx1"/>
            </a:solidFill>
            <a:latin typeface="Times New Roman" pitchFamily="18" charset="0"/>
          </a:endParaRPr>
        </a:p>
      </dgm:t>
    </dgm:pt>
    <dgm:pt modelId="{9DB00169-AE14-424C-B2C7-320D95F226AB}" type="sibTrans" cxnId="{97699597-064C-489B-AA0D-B656366ADA9A}">
      <dgm:prSet/>
      <dgm:spPr/>
      <dgm:t>
        <a:bodyPr/>
        <a:lstStyle/>
        <a:p>
          <a:endParaRPr lang="th-TH" b="1">
            <a:solidFill>
              <a:schemeClr val="tx1"/>
            </a:solidFill>
            <a:latin typeface="Times New Roman" pitchFamily="18" charset="0"/>
          </a:endParaRPr>
        </a:p>
      </dgm:t>
    </dgm:pt>
    <dgm:pt modelId="{3CFD1F10-3178-4414-84FF-F2C27100DE90}">
      <dgm:prSet phldrT="[ข้อความ]" custT="1"/>
      <dgm:spPr/>
      <dgm:t>
        <a:bodyPr/>
        <a:lstStyle/>
        <a:p>
          <a:r>
            <a:rPr lang="en-US" sz="1600" b="1">
              <a:solidFill>
                <a:schemeClr val="tx1"/>
              </a:solidFill>
              <a:latin typeface="+mn-lt"/>
              <a:cs typeface="Times New Roman" pitchFamily="18" charset="0"/>
            </a:rPr>
            <a:t>Trends of degrading water</a:t>
          </a:r>
          <a:endParaRPr lang="th-TH" sz="1600" b="1" dirty="0">
            <a:solidFill>
              <a:schemeClr val="tx1"/>
            </a:solidFill>
            <a:latin typeface="+mn-lt"/>
          </a:endParaRPr>
        </a:p>
      </dgm:t>
    </dgm:pt>
    <dgm:pt modelId="{1B36E086-F186-4CA4-BDFF-2D52B25A6DF2}" type="parTrans" cxnId="{4DCE1B94-3AB2-4205-A558-61956EE21753}">
      <dgm:prSet/>
      <dgm:spPr/>
      <dgm:t>
        <a:bodyPr/>
        <a:lstStyle/>
        <a:p>
          <a:endParaRPr lang="th-TH" b="1">
            <a:solidFill>
              <a:schemeClr val="tx1"/>
            </a:solidFill>
            <a:latin typeface="Times New Roman" pitchFamily="18" charset="0"/>
          </a:endParaRPr>
        </a:p>
      </dgm:t>
    </dgm:pt>
    <dgm:pt modelId="{3E787A10-820D-44E9-834E-D06808D8957B}" type="sibTrans" cxnId="{4DCE1B94-3AB2-4205-A558-61956EE21753}">
      <dgm:prSet/>
      <dgm:spPr/>
      <dgm:t>
        <a:bodyPr/>
        <a:lstStyle/>
        <a:p>
          <a:endParaRPr lang="th-TH" b="1">
            <a:solidFill>
              <a:schemeClr val="tx1"/>
            </a:solidFill>
            <a:latin typeface="Times New Roman" pitchFamily="18" charset="0"/>
          </a:endParaRPr>
        </a:p>
      </dgm:t>
    </dgm:pt>
    <dgm:pt modelId="{9133DDD8-9DE7-438A-B8A0-9F731FBDF0AF}" type="pres">
      <dgm:prSet presAssocID="{2BC48E49-7B20-4149-AA01-89FED6ED1C41}" presName="Name0" presStyleCnt="0">
        <dgm:presLayoutVars>
          <dgm:dir/>
          <dgm:resizeHandles val="exact"/>
        </dgm:presLayoutVars>
      </dgm:prSet>
      <dgm:spPr/>
    </dgm:pt>
    <dgm:pt modelId="{0A458552-F674-47E7-AE18-C3325A575473}" type="pres">
      <dgm:prSet presAssocID="{08153C91-186A-4FD8-B5AC-B15ED39462F5}" presName="node" presStyleLbl="node1" presStyleIdx="0" presStyleCnt="3">
        <dgm:presLayoutVars>
          <dgm:bulletEnabled val="1"/>
        </dgm:presLayoutVars>
      </dgm:prSet>
      <dgm:spPr/>
    </dgm:pt>
    <dgm:pt modelId="{145B1B65-DB45-42C0-A246-454510452486}" type="pres">
      <dgm:prSet presAssocID="{5E530D2F-418F-48D9-9E3B-F57369180987}" presName="sibTrans" presStyleLbl="sibTrans2D1" presStyleIdx="0" presStyleCnt="2"/>
      <dgm:spPr/>
    </dgm:pt>
    <dgm:pt modelId="{B9CA7145-8553-4F90-BF5C-8EA25524658C}" type="pres">
      <dgm:prSet presAssocID="{5E530D2F-418F-48D9-9E3B-F57369180987}" presName="connectorText" presStyleLbl="sibTrans2D1" presStyleIdx="0" presStyleCnt="2"/>
      <dgm:spPr/>
    </dgm:pt>
    <dgm:pt modelId="{DD31B963-6F78-4884-8C98-4E3DB053CAA9}" type="pres">
      <dgm:prSet presAssocID="{328C0794-E721-4C4E-BC21-EC4C8B7E3A4D}" presName="node" presStyleLbl="node1" presStyleIdx="1" presStyleCnt="3">
        <dgm:presLayoutVars>
          <dgm:bulletEnabled val="1"/>
        </dgm:presLayoutVars>
      </dgm:prSet>
      <dgm:spPr/>
    </dgm:pt>
    <dgm:pt modelId="{EDD1A5F2-04AD-4C61-BCED-064384D59227}" type="pres">
      <dgm:prSet presAssocID="{9DB00169-AE14-424C-B2C7-320D95F226AB}" presName="sibTrans" presStyleLbl="sibTrans2D1" presStyleIdx="1" presStyleCnt="2"/>
      <dgm:spPr/>
    </dgm:pt>
    <dgm:pt modelId="{AB0EC535-50F3-44C1-AB8C-09806C7FCE3A}" type="pres">
      <dgm:prSet presAssocID="{9DB00169-AE14-424C-B2C7-320D95F226AB}" presName="connectorText" presStyleLbl="sibTrans2D1" presStyleIdx="1" presStyleCnt="2"/>
      <dgm:spPr/>
    </dgm:pt>
    <dgm:pt modelId="{56732012-6A8B-42B7-928E-D71166AB2C6E}" type="pres">
      <dgm:prSet presAssocID="{3CFD1F10-3178-4414-84FF-F2C27100DE90}" presName="node" presStyleLbl="node1" presStyleIdx="2" presStyleCnt="3">
        <dgm:presLayoutVars>
          <dgm:bulletEnabled val="1"/>
        </dgm:presLayoutVars>
      </dgm:prSet>
      <dgm:spPr/>
    </dgm:pt>
  </dgm:ptLst>
  <dgm:cxnLst>
    <dgm:cxn modelId="{ED5D0637-DD24-4A3E-9AFE-555451A5FE0F}" type="presOf" srcId="{2BC48E49-7B20-4149-AA01-89FED6ED1C41}" destId="{9133DDD8-9DE7-438A-B8A0-9F731FBDF0AF}" srcOrd="0" destOrd="0" presId="urn:microsoft.com/office/officeart/2005/8/layout/process1"/>
    <dgm:cxn modelId="{A1AFB644-1F84-434A-A328-B5006B3D0E12}" type="presOf" srcId="{3CFD1F10-3178-4414-84FF-F2C27100DE90}" destId="{56732012-6A8B-42B7-928E-D71166AB2C6E}" srcOrd="0" destOrd="0" presId="urn:microsoft.com/office/officeart/2005/8/layout/process1"/>
    <dgm:cxn modelId="{87B0AA47-5E60-4D74-BC36-F70484E0F167}" type="presOf" srcId="{328C0794-E721-4C4E-BC21-EC4C8B7E3A4D}" destId="{DD31B963-6F78-4884-8C98-4E3DB053CAA9}" srcOrd="0" destOrd="0" presId="urn:microsoft.com/office/officeart/2005/8/layout/process1"/>
    <dgm:cxn modelId="{0061CD54-657D-4D92-973B-426C2AF9E52F}" type="presOf" srcId="{08153C91-186A-4FD8-B5AC-B15ED39462F5}" destId="{0A458552-F674-47E7-AE18-C3325A575473}" srcOrd="0" destOrd="0" presId="urn:microsoft.com/office/officeart/2005/8/layout/process1"/>
    <dgm:cxn modelId="{4DCE1B94-3AB2-4205-A558-61956EE21753}" srcId="{2BC48E49-7B20-4149-AA01-89FED6ED1C41}" destId="{3CFD1F10-3178-4414-84FF-F2C27100DE90}" srcOrd="2" destOrd="0" parTransId="{1B36E086-F186-4CA4-BDFF-2D52B25A6DF2}" sibTransId="{3E787A10-820D-44E9-834E-D06808D8957B}"/>
    <dgm:cxn modelId="{97699597-064C-489B-AA0D-B656366ADA9A}" srcId="{2BC48E49-7B20-4149-AA01-89FED6ED1C41}" destId="{328C0794-E721-4C4E-BC21-EC4C8B7E3A4D}" srcOrd="1" destOrd="0" parTransId="{0CBBEE07-45AD-474A-A4E2-6EC745BBAFD8}" sibTransId="{9DB00169-AE14-424C-B2C7-320D95F226AB}"/>
    <dgm:cxn modelId="{4C2D60A3-BD65-4B25-95BC-15F1B5DEAC05}" srcId="{2BC48E49-7B20-4149-AA01-89FED6ED1C41}" destId="{08153C91-186A-4FD8-B5AC-B15ED39462F5}" srcOrd="0" destOrd="0" parTransId="{6AB8FBD3-596B-4727-A977-D2A3605E6EE4}" sibTransId="{5E530D2F-418F-48D9-9E3B-F57369180987}"/>
    <dgm:cxn modelId="{C6B25CC7-8E9E-47B8-897E-747888F8F63B}" type="presOf" srcId="{5E530D2F-418F-48D9-9E3B-F57369180987}" destId="{B9CA7145-8553-4F90-BF5C-8EA25524658C}" srcOrd="1" destOrd="0" presId="urn:microsoft.com/office/officeart/2005/8/layout/process1"/>
    <dgm:cxn modelId="{450665CC-352C-4236-9460-AFE37F2DD474}" type="presOf" srcId="{5E530D2F-418F-48D9-9E3B-F57369180987}" destId="{145B1B65-DB45-42C0-A246-454510452486}" srcOrd="0" destOrd="0" presId="urn:microsoft.com/office/officeart/2005/8/layout/process1"/>
    <dgm:cxn modelId="{53F16FD5-6AD8-4D69-93E4-6C1921D19A18}" type="presOf" srcId="{9DB00169-AE14-424C-B2C7-320D95F226AB}" destId="{EDD1A5F2-04AD-4C61-BCED-064384D59227}" srcOrd="0" destOrd="0" presId="urn:microsoft.com/office/officeart/2005/8/layout/process1"/>
    <dgm:cxn modelId="{6B0D40F9-C01A-4492-BCF6-4838043692E2}" type="presOf" srcId="{9DB00169-AE14-424C-B2C7-320D95F226AB}" destId="{AB0EC535-50F3-44C1-AB8C-09806C7FCE3A}" srcOrd="1" destOrd="0" presId="urn:microsoft.com/office/officeart/2005/8/layout/process1"/>
    <dgm:cxn modelId="{89FC341D-78F6-431E-A632-C6FB75BEB9BC}" type="presParOf" srcId="{9133DDD8-9DE7-438A-B8A0-9F731FBDF0AF}" destId="{0A458552-F674-47E7-AE18-C3325A575473}" srcOrd="0" destOrd="0" presId="urn:microsoft.com/office/officeart/2005/8/layout/process1"/>
    <dgm:cxn modelId="{42BCCD6D-7E06-455A-9827-5E906EDA195E}" type="presParOf" srcId="{9133DDD8-9DE7-438A-B8A0-9F731FBDF0AF}" destId="{145B1B65-DB45-42C0-A246-454510452486}" srcOrd="1" destOrd="0" presId="urn:microsoft.com/office/officeart/2005/8/layout/process1"/>
    <dgm:cxn modelId="{9727E717-6FAF-4E8B-8DBA-58BE7BD4600B}" type="presParOf" srcId="{145B1B65-DB45-42C0-A246-454510452486}" destId="{B9CA7145-8553-4F90-BF5C-8EA25524658C}" srcOrd="0" destOrd="0" presId="urn:microsoft.com/office/officeart/2005/8/layout/process1"/>
    <dgm:cxn modelId="{1E9D881C-99A6-4E24-AB02-2D94293D5979}" type="presParOf" srcId="{9133DDD8-9DE7-438A-B8A0-9F731FBDF0AF}" destId="{DD31B963-6F78-4884-8C98-4E3DB053CAA9}" srcOrd="2" destOrd="0" presId="urn:microsoft.com/office/officeart/2005/8/layout/process1"/>
    <dgm:cxn modelId="{89664C4E-A18C-4B55-890D-271D05BFF799}" type="presParOf" srcId="{9133DDD8-9DE7-438A-B8A0-9F731FBDF0AF}" destId="{EDD1A5F2-04AD-4C61-BCED-064384D59227}" srcOrd="3" destOrd="0" presId="urn:microsoft.com/office/officeart/2005/8/layout/process1"/>
    <dgm:cxn modelId="{7476182B-3DD3-4996-99C2-95F39FC552F6}" type="presParOf" srcId="{EDD1A5F2-04AD-4C61-BCED-064384D59227}" destId="{AB0EC535-50F3-44C1-AB8C-09806C7FCE3A}" srcOrd="0" destOrd="0" presId="urn:microsoft.com/office/officeart/2005/8/layout/process1"/>
    <dgm:cxn modelId="{4C017BC2-BFD8-4DAB-B324-B362C9333517}" type="presParOf" srcId="{9133DDD8-9DE7-438A-B8A0-9F731FBDF0AF}" destId="{56732012-6A8B-42B7-928E-D71166AB2C6E}"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C48E49-7B20-4149-AA01-89FED6ED1C41}" type="doc">
      <dgm:prSet loTypeId="urn:microsoft.com/office/officeart/2005/8/layout/process1" loCatId="process" qsTypeId="urn:microsoft.com/office/officeart/2005/8/quickstyle/simple1" qsCatId="simple" csTypeId="urn:microsoft.com/office/officeart/2005/8/colors/colorful3" csCatId="colorful" phldr="1"/>
      <dgm:spPr/>
    </dgm:pt>
    <dgm:pt modelId="{08153C91-186A-4FD8-B5AC-B15ED39462F5}">
      <dgm:prSet phldrT="[ข้อความ]" custT="1"/>
      <dgm:spPr>
        <a:solidFill>
          <a:schemeClr val="accent2"/>
        </a:solidFill>
      </dgm:spPr>
      <dgm:t>
        <a:bodyPr/>
        <a:lstStyle/>
        <a:p>
          <a:r>
            <a:rPr lang="en-US" sz="1600" b="1" dirty="0">
              <a:solidFill>
                <a:schemeClr val="tx1"/>
              </a:solidFill>
              <a:latin typeface="+mn-lt"/>
            </a:rPr>
            <a:t>Agricultural area</a:t>
          </a:r>
          <a:endParaRPr lang="th-TH" sz="1600" b="1" dirty="0">
            <a:solidFill>
              <a:schemeClr val="tx1"/>
            </a:solidFill>
            <a:latin typeface="+mn-lt"/>
          </a:endParaRPr>
        </a:p>
      </dgm:t>
    </dgm:pt>
    <dgm:pt modelId="{6AB8FBD3-596B-4727-A977-D2A3605E6EE4}" type="parTrans" cxnId="{4C2D60A3-BD65-4B25-95BC-15F1B5DEAC05}">
      <dgm:prSet/>
      <dgm:spPr/>
      <dgm:t>
        <a:bodyPr/>
        <a:lstStyle/>
        <a:p>
          <a:endParaRPr lang="th-TH" b="1">
            <a:solidFill>
              <a:schemeClr val="tx1"/>
            </a:solidFill>
            <a:latin typeface="Times New Roman" pitchFamily="18" charset="0"/>
          </a:endParaRPr>
        </a:p>
      </dgm:t>
    </dgm:pt>
    <dgm:pt modelId="{5E530D2F-418F-48D9-9E3B-F57369180987}" type="sibTrans" cxnId="{4C2D60A3-BD65-4B25-95BC-15F1B5DEAC05}">
      <dgm:prSet/>
      <dgm:spPr/>
      <dgm:t>
        <a:bodyPr/>
        <a:lstStyle/>
        <a:p>
          <a:endParaRPr lang="th-TH" b="1">
            <a:solidFill>
              <a:schemeClr val="tx1"/>
            </a:solidFill>
            <a:latin typeface="Times New Roman" pitchFamily="18" charset="0"/>
          </a:endParaRPr>
        </a:p>
      </dgm:t>
    </dgm:pt>
    <dgm:pt modelId="{328C0794-E721-4C4E-BC21-EC4C8B7E3A4D}">
      <dgm:prSet phldrT="[ข้อความ]" custT="1"/>
      <dgm:spPr/>
      <dgm:t>
        <a:bodyPr/>
        <a:lstStyle/>
        <a:p>
          <a:r>
            <a:rPr lang="en-US" sz="1600" b="1" dirty="0">
              <a:solidFill>
                <a:schemeClr val="tx1"/>
              </a:solidFill>
              <a:latin typeface="+mn-lt"/>
            </a:rPr>
            <a:t>Forest area</a:t>
          </a:r>
          <a:endParaRPr lang="th-TH" sz="1600" b="1" dirty="0">
            <a:solidFill>
              <a:schemeClr val="tx1"/>
            </a:solidFill>
            <a:latin typeface="+mn-lt"/>
          </a:endParaRPr>
        </a:p>
      </dgm:t>
    </dgm:pt>
    <dgm:pt modelId="{0CBBEE07-45AD-474A-A4E2-6EC745BBAFD8}" type="parTrans" cxnId="{97699597-064C-489B-AA0D-B656366ADA9A}">
      <dgm:prSet/>
      <dgm:spPr/>
      <dgm:t>
        <a:bodyPr/>
        <a:lstStyle/>
        <a:p>
          <a:endParaRPr lang="th-TH" b="1">
            <a:solidFill>
              <a:schemeClr val="tx1"/>
            </a:solidFill>
            <a:latin typeface="Times New Roman" pitchFamily="18" charset="0"/>
          </a:endParaRPr>
        </a:p>
      </dgm:t>
    </dgm:pt>
    <dgm:pt modelId="{9DB00169-AE14-424C-B2C7-320D95F226AB}" type="sibTrans" cxnId="{97699597-064C-489B-AA0D-B656366ADA9A}">
      <dgm:prSet/>
      <dgm:spPr/>
      <dgm:t>
        <a:bodyPr/>
        <a:lstStyle/>
        <a:p>
          <a:endParaRPr lang="th-TH" b="1">
            <a:solidFill>
              <a:schemeClr val="tx1"/>
            </a:solidFill>
            <a:latin typeface="Times New Roman" pitchFamily="18" charset="0"/>
          </a:endParaRPr>
        </a:p>
      </dgm:t>
    </dgm:pt>
    <dgm:pt modelId="{3CFD1F10-3178-4414-84FF-F2C27100DE90}">
      <dgm:prSet phldrT="[ข้อความ]" custT="1"/>
      <dgm:spPr/>
      <dgm:t>
        <a:bodyPr/>
        <a:lstStyle/>
        <a:p>
          <a:r>
            <a:rPr lang="en-US" sz="1600" b="1" dirty="0">
              <a:solidFill>
                <a:schemeClr val="tx1"/>
              </a:solidFill>
              <a:latin typeface="+mn-lt"/>
              <a:cs typeface="Times New Roman" pitchFamily="18" charset="0"/>
            </a:rPr>
            <a:t>Trends of Land slide and Floods</a:t>
          </a:r>
          <a:endParaRPr lang="th-TH" sz="1600" b="1" dirty="0">
            <a:solidFill>
              <a:schemeClr val="tx1"/>
            </a:solidFill>
            <a:latin typeface="+mn-lt"/>
          </a:endParaRPr>
        </a:p>
      </dgm:t>
    </dgm:pt>
    <dgm:pt modelId="{1B36E086-F186-4CA4-BDFF-2D52B25A6DF2}" type="parTrans" cxnId="{4DCE1B94-3AB2-4205-A558-61956EE21753}">
      <dgm:prSet/>
      <dgm:spPr/>
      <dgm:t>
        <a:bodyPr/>
        <a:lstStyle/>
        <a:p>
          <a:endParaRPr lang="th-TH" b="1">
            <a:solidFill>
              <a:schemeClr val="tx1"/>
            </a:solidFill>
            <a:latin typeface="Times New Roman" pitchFamily="18" charset="0"/>
          </a:endParaRPr>
        </a:p>
      </dgm:t>
    </dgm:pt>
    <dgm:pt modelId="{3E787A10-820D-44E9-834E-D06808D8957B}" type="sibTrans" cxnId="{4DCE1B94-3AB2-4205-A558-61956EE21753}">
      <dgm:prSet/>
      <dgm:spPr/>
      <dgm:t>
        <a:bodyPr/>
        <a:lstStyle/>
        <a:p>
          <a:endParaRPr lang="th-TH" b="1">
            <a:solidFill>
              <a:schemeClr val="tx1"/>
            </a:solidFill>
            <a:latin typeface="Times New Roman" pitchFamily="18" charset="0"/>
          </a:endParaRPr>
        </a:p>
      </dgm:t>
    </dgm:pt>
    <dgm:pt modelId="{9133DDD8-9DE7-438A-B8A0-9F731FBDF0AF}" type="pres">
      <dgm:prSet presAssocID="{2BC48E49-7B20-4149-AA01-89FED6ED1C41}" presName="Name0" presStyleCnt="0">
        <dgm:presLayoutVars>
          <dgm:dir/>
          <dgm:resizeHandles val="exact"/>
        </dgm:presLayoutVars>
      </dgm:prSet>
      <dgm:spPr/>
    </dgm:pt>
    <dgm:pt modelId="{0A458552-F674-47E7-AE18-C3325A575473}" type="pres">
      <dgm:prSet presAssocID="{08153C91-186A-4FD8-B5AC-B15ED39462F5}" presName="node" presStyleLbl="node1" presStyleIdx="0" presStyleCnt="3">
        <dgm:presLayoutVars>
          <dgm:bulletEnabled val="1"/>
        </dgm:presLayoutVars>
      </dgm:prSet>
      <dgm:spPr/>
    </dgm:pt>
    <dgm:pt modelId="{145B1B65-DB45-42C0-A246-454510452486}" type="pres">
      <dgm:prSet presAssocID="{5E530D2F-418F-48D9-9E3B-F57369180987}" presName="sibTrans" presStyleLbl="sibTrans2D1" presStyleIdx="0" presStyleCnt="2"/>
      <dgm:spPr/>
    </dgm:pt>
    <dgm:pt modelId="{B9CA7145-8553-4F90-BF5C-8EA25524658C}" type="pres">
      <dgm:prSet presAssocID="{5E530D2F-418F-48D9-9E3B-F57369180987}" presName="connectorText" presStyleLbl="sibTrans2D1" presStyleIdx="0" presStyleCnt="2"/>
      <dgm:spPr/>
    </dgm:pt>
    <dgm:pt modelId="{DD31B963-6F78-4884-8C98-4E3DB053CAA9}" type="pres">
      <dgm:prSet presAssocID="{328C0794-E721-4C4E-BC21-EC4C8B7E3A4D}" presName="node" presStyleLbl="node1" presStyleIdx="1" presStyleCnt="3">
        <dgm:presLayoutVars>
          <dgm:bulletEnabled val="1"/>
        </dgm:presLayoutVars>
      </dgm:prSet>
      <dgm:spPr/>
    </dgm:pt>
    <dgm:pt modelId="{EDD1A5F2-04AD-4C61-BCED-064384D59227}" type="pres">
      <dgm:prSet presAssocID="{9DB00169-AE14-424C-B2C7-320D95F226AB}" presName="sibTrans" presStyleLbl="sibTrans2D1" presStyleIdx="1" presStyleCnt="2"/>
      <dgm:spPr/>
    </dgm:pt>
    <dgm:pt modelId="{AB0EC535-50F3-44C1-AB8C-09806C7FCE3A}" type="pres">
      <dgm:prSet presAssocID="{9DB00169-AE14-424C-B2C7-320D95F226AB}" presName="connectorText" presStyleLbl="sibTrans2D1" presStyleIdx="1" presStyleCnt="2"/>
      <dgm:spPr/>
    </dgm:pt>
    <dgm:pt modelId="{56732012-6A8B-42B7-928E-D71166AB2C6E}" type="pres">
      <dgm:prSet presAssocID="{3CFD1F10-3178-4414-84FF-F2C27100DE90}" presName="node" presStyleLbl="node1" presStyleIdx="2" presStyleCnt="3">
        <dgm:presLayoutVars>
          <dgm:bulletEnabled val="1"/>
        </dgm:presLayoutVars>
      </dgm:prSet>
      <dgm:spPr/>
    </dgm:pt>
  </dgm:ptLst>
  <dgm:cxnLst>
    <dgm:cxn modelId="{ED5D0637-DD24-4A3E-9AFE-555451A5FE0F}" type="presOf" srcId="{2BC48E49-7B20-4149-AA01-89FED6ED1C41}" destId="{9133DDD8-9DE7-438A-B8A0-9F731FBDF0AF}" srcOrd="0" destOrd="0" presId="urn:microsoft.com/office/officeart/2005/8/layout/process1"/>
    <dgm:cxn modelId="{A1AFB644-1F84-434A-A328-B5006B3D0E12}" type="presOf" srcId="{3CFD1F10-3178-4414-84FF-F2C27100DE90}" destId="{56732012-6A8B-42B7-928E-D71166AB2C6E}" srcOrd="0" destOrd="0" presId="urn:microsoft.com/office/officeart/2005/8/layout/process1"/>
    <dgm:cxn modelId="{87B0AA47-5E60-4D74-BC36-F70484E0F167}" type="presOf" srcId="{328C0794-E721-4C4E-BC21-EC4C8B7E3A4D}" destId="{DD31B963-6F78-4884-8C98-4E3DB053CAA9}" srcOrd="0" destOrd="0" presId="urn:microsoft.com/office/officeart/2005/8/layout/process1"/>
    <dgm:cxn modelId="{0061CD54-657D-4D92-973B-426C2AF9E52F}" type="presOf" srcId="{08153C91-186A-4FD8-B5AC-B15ED39462F5}" destId="{0A458552-F674-47E7-AE18-C3325A575473}" srcOrd="0" destOrd="0" presId="urn:microsoft.com/office/officeart/2005/8/layout/process1"/>
    <dgm:cxn modelId="{4DCE1B94-3AB2-4205-A558-61956EE21753}" srcId="{2BC48E49-7B20-4149-AA01-89FED6ED1C41}" destId="{3CFD1F10-3178-4414-84FF-F2C27100DE90}" srcOrd="2" destOrd="0" parTransId="{1B36E086-F186-4CA4-BDFF-2D52B25A6DF2}" sibTransId="{3E787A10-820D-44E9-834E-D06808D8957B}"/>
    <dgm:cxn modelId="{97699597-064C-489B-AA0D-B656366ADA9A}" srcId="{2BC48E49-7B20-4149-AA01-89FED6ED1C41}" destId="{328C0794-E721-4C4E-BC21-EC4C8B7E3A4D}" srcOrd="1" destOrd="0" parTransId="{0CBBEE07-45AD-474A-A4E2-6EC745BBAFD8}" sibTransId="{9DB00169-AE14-424C-B2C7-320D95F226AB}"/>
    <dgm:cxn modelId="{4C2D60A3-BD65-4B25-95BC-15F1B5DEAC05}" srcId="{2BC48E49-7B20-4149-AA01-89FED6ED1C41}" destId="{08153C91-186A-4FD8-B5AC-B15ED39462F5}" srcOrd="0" destOrd="0" parTransId="{6AB8FBD3-596B-4727-A977-D2A3605E6EE4}" sibTransId="{5E530D2F-418F-48D9-9E3B-F57369180987}"/>
    <dgm:cxn modelId="{C6B25CC7-8E9E-47B8-897E-747888F8F63B}" type="presOf" srcId="{5E530D2F-418F-48D9-9E3B-F57369180987}" destId="{B9CA7145-8553-4F90-BF5C-8EA25524658C}" srcOrd="1" destOrd="0" presId="urn:microsoft.com/office/officeart/2005/8/layout/process1"/>
    <dgm:cxn modelId="{450665CC-352C-4236-9460-AFE37F2DD474}" type="presOf" srcId="{5E530D2F-418F-48D9-9E3B-F57369180987}" destId="{145B1B65-DB45-42C0-A246-454510452486}" srcOrd="0" destOrd="0" presId="urn:microsoft.com/office/officeart/2005/8/layout/process1"/>
    <dgm:cxn modelId="{53F16FD5-6AD8-4D69-93E4-6C1921D19A18}" type="presOf" srcId="{9DB00169-AE14-424C-B2C7-320D95F226AB}" destId="{EDD1A5F2-04AD-4C61-BCED-064384D59227}" srcOrd="0" destOrd="0" presId="urn:microsoft.com/office/officeart/2005/8/layout/process1"/>
    <dgm:cxn modelId="{6B0D40F9-C01A-4492-BCF6-4838043692E2}" type="presOf" srcId="{9DB00169-AE14-424C-B2C7-320D95F226AB}" destId="{AB0EC535-50F3-44C1-AB8C-09806C7FCE3A}" srcOrd="1" destOrd="0" presId="urn:microsoft.com/office/officeart/2005/8/layout/process1"/>
    <dgm:cxn modelId="{89FC341D-78F6-431E-A632-C6FB75BEB9BC}" type="presParOf" srcId="{9133DDD8-9DE7-438A-B8A0-9F731FBDF0AF}" destId="{0A458552-F674-47E7-AE18-C3325A575473}" srcOrd="0" destOrd="0" presId="urn:microsoft.com/office/officeart/2005/8/layout/process1"/>
    <dgm:cxn modelId="{42BCCD6D-7E06-455A-9827-5E906EDA195E}" type="presParOf" srcId="{9133DDD8-9DE7-438A-B8A0-9F731FBDF0AF}" destId="{145B1B65-DB45-42C0-A246-454510452486}" srcOrd="1" destOrd="0" presId="urn:microsoft.com/office/officeart/2005/8/layout/process1"/>
    <dgm:cxn modelId="{9727E717-6FAF-4E8B-8DBA-58BE7BD4600B}" type="presParOf" srcId="{145B1B65-DB45-42C0-A246-454510452486}" destId="{B9CA7145-8553-4F90-BF5C-8EA25524658C}" srcOrd="0" destOrd="0" presId="urn:microsoft.com/office/officeart/2005/8/layout/process1"/>
    <dgm:cxn modelId="{1E9D881C-99A6-4E24-AB02-2D94293D5979}" type="presParOf" srcId="{9133DDD8-9DE7-438A-B8A0-9F731FBDF0AF}" destId="{DD31B963-6F78-4884-8C98-4E3DB053CAA9}" srcOrd="2" destOrd="0" presId="urn:microsoft.com/office/officeart/2005/8/layout/process1"/>
    <dgm:cxn modelId="{89664C4E-A18C-4B55-890D-271D05BFF799}" type="presParOf" srcId="{9133DDD8-9DE7-438A-B8A0-9F731FBDF0AF}" destId="{EDD1A5F2-04AD-4C61-BCED-064384D59227}" srcOrd="3" destOrd="0" presId="urn:microsoft.com/office/officeart/2005/8/layout/process1"/>
    <dgm:cxn modelId="{7476182B-3DD3-4996-99C2-95F39FC552F6}" type="presParOf" srcId="{EDD1A5F2-04AD-4C61-BCED-064384D59227}" destId="{AB0EC535-50F3-44C1-AB8C-09806C7FCE3A}" srcOrd="0" destOrd="0" presId="urn:microsoft.com/office/officeart/2005/8/layout/process1"/>
    <dgm:cxn modelId="{4C017BC2-BFD8-4DAB-B324-B362C9333517}" type="presParOf" srcId="{9133DDD8-9DE7-438A-B8A0-9F731FBDF0AF}" destId="{56732012-6A8B-42B7-928E-D71166AB2C6E}"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FDF4CD-C9AE-4E13-A8D1-0DB5ED5810CA}"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th-TH"/>
        </a:p>
      </dgm:t>
    </dgm:pt>
    <dgm:pt modelId="{BF1EFF03-7A11-46C9-B6EB-251FB1BDE918}">
      <dgm:prSet phldrT="[ข้อความ]"/>
      <dgm:spPr/>
      <dgm:t>
        <a:bodyPr/>
        <a:lstStyle/>
        <a:p>
          <a:r>
            <a:rPr lang="en-US" i="0" dirty="0">
              <a:latin typeface="Times New Roman" pitchFamily="18" charset="0"/>
              <a:cs typeface="Times New Roman" pitchFamily="18" charset="0"/>
            </a:rPr>
            <a:t>Floods and Land-slide</a:t>
          </a:r>
          <a:endParaRPr lang="th-TH" i="0" dirty="0">
            <a:latin typeface="Times New Roman" pitchFamily="18" charset="0"/>
          </a:endParaRPr>
        </a:p>
      </dgm:t>
    </dgm:pt>
    <dgm:pt modelId="{36B7E040-7739-4049-86C1-08123BB958E3}" type="parTrans" cxnId="{991273D0-D9A5-4A30-B952-F1F85F03AC2A}">
      <dgm:prSet/>
      <dgm:spPr/>
      <dgm:t>
        <a:bodyPr/>
        <a:lstStyle/>
        <a:p>
          <a:endParaRPr lang="th-TH" i="0">
            <a:solidFill>
              <a:schemeClr val="tx1"/>
            </a:solidFill>
            <a:latin typeface="Times New Roman" pitchFamily="18" charset="0"/>
          </a:endParaRPr>
        </a:p>
      </dgm:t>
    </dgm:pt>
    <dgm:pt modelId="{47DE11C7-3038-4F8A-8CDE-B4A2BC17EDC0}" type="sibTrans" cxnId="{991273D0-D9A5-4A30-B952-F1F85F03AC2A}">
      <dgm:prSet/>
      <dgm:spPr/>
      <dgm:t>
        <a:bodyPr/>
        <a:lstStyle/>
        <a:p>
          <a:endParaRPr lang="th-TH" i="0">
            <a:solidFill>
              <a:schemeClr val="tx1"/>
            </a:solidFill>
            <a:latin typeface="Times New Roman" pitchFamily="18" charset="0"/>
          </a:endParaRPr>
        </a:p>
      </dgm:t>
    </dgm:pt>
    <dgm:pt modelId="{E81C26E1-721A-40C9-BD25-9246F029F7F1}">
      <dgm:prSet phldrT="[ข้อความ]"/>
      <dgm:spPr/>
      <dgm:t>
        <a:bodyPr/>
        <a:lstStyle/>
        <a:p>
          <a:r>
            <a:rPr lang="en-US" i="0">
              <a:latin typeface="Times New Roman" pitchFamily="18" charset="0"/>
              <a:cs typeface="Times New Roman" pitchFamily="18" charset="0"/>
            </a:rPr>
            <a:t>Climate change</a:t>
          </a:r>
          <a:endParaRPr lang="th-TH" i="0" dirty="0">
            <a:latin typeface="Times New Roman" pitchFamily="18" charset="0"/>
          </a:endParaRPr>
        </a:p>
      </dgm:t>
    </dgm:pt>
    <dgm:pt modelId="{1D99E9A8-44D3-4036-9B47-8783FC10F2E0}" type="parTrans" cxnId="{00856FA9-B6F0-430F-9E79-9B8552B82081}">
      <dgm:prSet/>
      <dgm:spPr/>
      <dgm:t>
        <a:bodyPr/>
        <a:lstStyle/>
        <a:p>
          <a:endParaRPr lang="th-TH" i="0">
            <a:solidFill>
              <a:schemeClr val="tx1"/>
            </a:solidFill>
            <a:latin typeface="Times New Roman" pitchFamily="18" charset="0"/>
          </a:endParaRPr>
        </a:p>
      </dgm:t>
    </dgm:pt>
    <dgm:pt modelId="{93CE97A7-F635-496C-9B08-2F4431DC07FE}" type="sibTrans" cxnId="{00856FA9-B6F0-430F-9E79-9B8552B82081}">
      <dgm:prSet/>
      <dgm:spPr/>
      <dgm:t>
        <a:bodyPr/>
        <a:lstStyle/>
        <a:p>
          <a:endParaRPr lang="th-TH" i="0">
            <a:solidFill>
              <a:schemeClr val="tx1"/>
            </a:solidFill>
            <a:latin typeface="Times New Roman" pitchFamily="18" charset="0"/>
          </a:endParaRPr>
        </a:p>
      </dgm:t>
    </dgm:pt>
    <dgm:pt modelId="{388228E3-91CD-43F3-A7E7-9E98507E8DC7}">
      <dgm:prSet phldrT="[ข้อความ]" custT="1"/>
      <dgm:spPr/>
      <dgm:t>
        <a:bodyPr/>
        <a:lstStyle/>
        <a:p>
          <a:r>
            <a:rPr lang="en-US" sz="1800" b="1" i="0">
              <a:latin typeface="Times New Roman" pitchFamily="18" charset="0"/>
              <a:cs typeface="Times New Roman" pitchFamily="18" charset="0"/>
            </a:rPr>
            <a:t>Hydrology</a:t>
          </a:r>
          <a:endParaRPr lang="th-TH" sz="1800" b="1" i="0" dirty="0">
            <a:latin typeface="Times New Roman" pitchFamily="18" charset="0"/>
          </a:endParaRPr>
        </a:p>
      </dgm:t>
    </dgm:pt>
    <dgm:pt modelId="{020349A4-7EE1-41E7-B91C-A8043E1C465D}" type="parTrans" cxnId="{43921828-E72D-4291-9ED4-6CAB2B5EEB05}">
      <dgm:prSet/>
      <dgm:spPr/>
      <dgm:t>
        <a:bodyPr/>
        <a:lstStyle/>
        <a:p>
          <a:endParaRPr lang="th-TH" i="0">
            <a:solidFill>
              <a:schemeClr val="tx1"/>
            </a:solidFill>
            <a:latin typeface="Times New Roman" pitchFamily="18" charset="0"/>
          </a:endParaRPr>
        </a:p>
      </dgm:t>
    </dgm:pt>
    <dgm:pt modelId="{83D651CE-EAC3-4A36-9383-B90EFE54DE54}" type="sibTrans" cxnId="{43921828-E72D-4291-9ED4-6CAB2B5EEB05}">
      <dgm:prSet/>
      <dgm:spPr/>
      <dgm:t>
        <a:bodyPr/>
        <a:lstStyle/>
        <a:p>
          <a:endParaRPr lang="th-TH" i="0">
            <a:solidFill>
              <a:schemeClr val="tx1"/>
            </a:solidFill>
            <a:latin typeface="Times New Roman" pitchFamily="18" charset="0"/>
          </a:endParaRPr>
        </a:p>
      </dgm:t>
    </dgm:pt>
    <dgm:pt modelId="{F389043F-05B4-4BB8-B05D-F09C8A7D01E4}">
      <dgm:prSet phldrT="[ข้อความ]"/>
      <dgm:spPr/>
      <dgm:t>
        <a:bodyPr/>
        <a:lstStyle/>
        <a:p>
          <a:r>
            <a:rPr lang="en-US" i="0">
              <a:latin typeface="Times New Roman" pitchFamily="18" charset="0"/>
              <a:cs typeface="Times New Roman" pitchFamily="18" charset="0"/>
            </a:rPr>
            <a:t>Human driven force</a:t>
          </a:r>
          <a:endParaRPr lang="th-TH" i="0" dirty="0">
            <a:latin typeface="Times New Roman" pitchFamily="18" charset="0"/>
          </a:endParaRPr>
        </a:p>
      </dgm:t>
    </dgm:pt>
    <dgm:pt modelId="{CE842233-4480-4099-8FF1-F3C991E5E1A8}" type="parTrans" cxnId="{03DD734C-EE56-46A6-BEB1-5E4D790BDF63}">
      <dgm:prSet/>
      <dgm:spPr/>
      <dgm:t>
        <a:bodyPr/>
        <a:lstStyle/>
        <a:p>
          <a:endParaRPr lang="th-TH" i="0">
            <a:solidFill>
              <a:schemeClr val="tx1"/>
            </a:solidFill>
            <a:latin typeface="Times New Roman" pitchFamily="18" charset="0"/>
          </a:endParaRPr>
        </a:p>
      </dgm:t>
    </dgm:pt>
    <dgm:pt modelId="{7885D13B-74EB-4BA3-AB4C-683987EB2D3D}" type="sibTrans" cxnId="{03DD734C-EE56-46A6-BEB1-5E4D790BDF63}">
      <dgm:prSet/>
      <dgm:spPr/>
      <dgm:t>
        <a:bodyPr/>
        <a:lstStyle/>
        <a:p>
          <a:endParaRPr lang="th-TH" i="0">
            <a:solidFill>
              <a:schemeClr val="tx1"/>
            </a:solidFill>
            <a:latin typeface="Times New Roman" pitchFamily="18" charset="0"/>
          </a:endParaRPr>
        </a:p>
      </dgm:t>
    </dgm:pt>
    <dgm:pt modelId="{8EBFD647-CFA5-4EBE-B48C-D4C862A5533F}">
      <dgm:prSet phldrT="[ข้อความ]" custT="1"/>
      <dgm:spPr/>
      <dgm:t>
        <a:bodyPr/>
        <a:lstStyle/>
        <a:p>
          <a:r>
            <a:rPr lang="en-US" sz="2800" b="1" i="0">
              <a:latin typeface="Times New Roman" pitchFamily="18" charset="0"/>
              <a:cs typeface="Times New Roman" pitchFamily="18" charset="0"/>
            </a:rPr>
            <a:t>Land Use</a:t>
          </a:r>
          <a:endParaRPr lang="th-TH" sz="2800" b="1" i="0" dirty="0">
            <a:latin typeface="Times New Roman" pitchFamily="18" charset="0"/>
          </a:endParaRPr>
        </a:p>
      </dgm:t>
    </dgm:pt>
    <dgm:pt modelId="{71888AB8-CBA9-45E5-80B9-64DB624EFF85}" type="parTrans" cxnId="{D39FB8D0-5FB3-45A1-A519-4A34C1CA089C}">
      <dgm:prSet/>
      <dgm:spPr/>
      <dgm:t>
        <a:bodyPr/>
        <a:lstStyle/>
        <a:p>
          <a:endParaRPr lang="th-TH" i="0">
            <a:solidFill>
              <a:schemeClr val="tx1"/>
            </a:solidFill>
            <a:latin typeface="Times New Roman" pitchFamily="18" charset="0"/>
          </a:endParaRPr>
        </a:p>
      </dgm:t>
    </dgm:pt>
    <dgm:pt modelId="{96524663-1180-4D2C-AB25-67027FF78D8B}" type="sibTrans" cxnId="{D39FB8D0-5FB3-45A1-A519-4A34C1CA089C}">
      <dgm:prSet/>
      <dgm:spPr/>
      <dgm:t>
        <a:bodyPr/>
        <a:lstStyle/>
        <a:p>
          <a:endParaRPr lang="th-TH" i="0">
            <a:solidFill>
              <a:schemeClr val="tx1"/>
            </a:solidFill>
            <a:latin typeface="Times New Roman" pitchFamily="18" charset="0"/>
          </a:endParaRPr>
        </a:p>
      </dgm:t>
    </dgm:pt>
    <dgm:pt modelId="{ACF87E0F-40EB-4ABC-9EB7-D7E79057167C}" type="pres">
      <dgm:prSet presAssocID="{2DFDF4CD-C9AE-4E13-A8D1-0DB5ED5810CA}" presName="cycle" presStyleCnt="0">
        <dgm:presLayoutVars>
          <dgm:chMax val="1"/>
          <dgm:dir/>
          <dgm:animLvl val="ctr"/>
          <dgm:resizeHandles val="exact"/>
        </dgm:presLayoutVars>
      </dgm:prSet>
      <dgm:spPr/>
    </dgm:pt>
    <dgm:pt modelId="{226CD074-52B5-45D6-B95F-ED1C230AC14E}" type="pres">
      <dgm:prSet presAssocID="{BF1EFF03-7A11-46C9-B6EB-251FB1BDE918}" presName="centerShape" presStyleLbl="node0" presStyleIdx="0" presStyleCnt="1" custScaleX="131395"/>
      <dgm:spPr/>
    </dgm:pt>
    <dgm:pt modelId="{F924C22F-5116-4015-BD41-AC5186B1E762}" type="pres">
      <dgm:prSet presAssocID="{1D99E9A8-44D3-4036-9B47-8783FC10F2E0}" presName="Name9" presStyleLbl="parChTrans1D2" presStyleIdx="0" presStyleCnt="4"/>
      <dgm:spPr/>
    </dgm:pt>
    <dgm:pt modelId="{57A5A486-14A7-4592-8430-722BA66F9D75}" type="pres">
      <dgm:prSet presAssocID="{1D99E9A8-44D3-4036-9B47-8783FC10F2E0}" presName="connTx" presStyleLbl="parChTrans1D2" presStyleIdx="0" presStyleCnt="4"/>
      <dgm:spPr/>
    </dgm:pt>
    <dgm:pt modelId="{27BD8891-B3FF-4E16-9C17-9ED0FCD66C96}" type="pres">
      <dgm:prSet presAssocID="{E81C26E1-721A-40C9-BD25-9246F029F7F1}" presName="node" presStyleLbl="node1" presStyleIdx="0" presStyleCnt="4" custScaleX="86390" custScaleY="86390" custRadScaleRad="106420">
        <dgm:presLayoutVars>
          <dgm:bulletEnabled val="1"/>
        </dgm:presLayoutVars>
      </dgm:prSet>
      <dgm:spPr/>
    </dgm:pt>
    <dgm:pt modelId="{2C69C6C1-564E-45DE-A70E-1C617A232FDE}" type="pres">
      <dgm:prSet presAssocID="{020349A4-7EE1-41E7-B91C-A8043E1C465D}" presName="Name9" presStyleLbl="parChTrans1D2" presStyleIdx="1" presStyleCnt="4"/>
      <dgm:spPr/>
    </dgm:pt>
    <dgm:pt modelId="{7E57108B-642B-4CAE-B842-B3FC3267057F}" type="pres">
      <dgm:prSet presAssocID="{020349A4-7EE1-41E7-B91C-A8043E1C465D}" presName="connTx" presStyleLbl="parChTrans1D2" presStyleIdx="1" presStyleCnt="4"/>
      <dgm:spPr/>
    </dgm:pt>
    <dgm:pt modelId="{44E2B29B-79DB-4F9F-99BC-1D5BA6B9DD44}" type="pres">
      <dgm:prSet presAssocID="{388228E3-91CD-43F3-A7E7-9E98507E8DC7}" presName="node" presStyleLbl="node1" presStyleIdx="1" presStyleCnt="4" custScaleX="117458" custScaleY="117458" custRadScaleRad="126559" custRadScaleInc="-426">
        <dgm:presLayoutVars>
          <dgm:bulletEnabled val="1"/>
        </dgm:presLayoutVars>
      </dgm:prSet>
      <dgm:spPr/>
    </dgm:pt>
    <dgm:pt modelId="{69505383-FACD-4A3B-B574-A579C7587ED2}" type="pres">
      <dgm:prSet presAssocID="{CE842233-4480-4099-8FF1-F3C991E5E1A8}" presName="Name9" presStyleLbl="parChTrans1D2" presStyleIdx="2" presStyleCnt="4"/>
      <dgm:spPr/>
    </dgm:pt>
    <dgm:pt modelId="{2F828030-7388-4ADB-BB35-A6303A228BF5}" type="pres">
      <dgm:prSet presAssocID="{CE842233-4480-4099-8FF1-F3C991E5E1A8}" presName="connTx" presStyleLbl="parChTrans1D2" presStyleIdx="2" presStyleCnt="4"/>
      <dgm:spPr/>
    </dgm:pt>
    <dgm:pt modelId="{271280FE-717E-4415-959B-4D9678E0CF1F}" type="pres">
      <dgm:prSet presAssocID="{F389043F-05B4-4BB8-B05D-F09C8A7D01E4}" presName="node" presStyleLbl="node1" presStyleIdx="2" presStyleCnt="4" custScaleX="129918" custScaleY="129917">
        <dgm:presLayoutVars>
          <dgm:bulletEnabled val="1"/>
        </dgm:presLayoutVars>
      </dgm:prSet>
      <dgm:spPr/>
    </dgm:pt>
    <dgm:pt modelId="{AC4FEF27-0ACB-46BF-B94A-2C2E73BF3BED}" type="pres">
      <dgm:prSet presAssocID="{71888AB8-CBA9-45E5-80B9-64DB624EFF85}" presName="Name9" presStyleLbl="parChTrans1D2" presStyleIdx="3" presStyleCnt="4"/>
      <dgm:spPr/>
    </dgm:pt>
    <dgm:pt modelId="{6961A39B-379C-4D62-B06B-F6A24879C8C4}" type="pres">
      <dgm:prSet presAssocID="{71888AB8-CBA9-45E5-80B9-64DB624EFF85}" presName="connTx" presStyleLbl="parChTrans1D2" presStyleIdx="3" presStyleCnt="4"/>
      <dgm:spPr/>
    </dgm:pt>
    <dgm:pt modelId="{7F100F1E-68AB-4D64-B399-D4F77926F763}" type="pres">
      <dgm:prSet presAssocID="{8EBFD647-CFA5-4EBE-B48C-D4C862A5533F}" presName="node" presStyleLbl="node1" presStyleIdx="3" presStyleCnt="4" custScaleX="140021" custScaleY="140021" custRadScaleRad="145253" custRadScaleInc="-2003">
        <dgm:presLayoutVars>
          <dgm:bulletEnabled val="1"/>
        </dgm:presLayoutVars>
      </dgm:prSet>
      <dgm:spPr/>
    </dgm:pt>
  </dgm:ptLst>
  <dgm:cxnLst>
    <dgm:cxn modelId="{85A5B70F-6C50-4DCE-950C-FF557C401DAD}" type="presOf" srcId="{388228E3-91CD-43F3-A7E7-9E98507E8DC7}" destId="{44E2B29B-79DB-4F9F-99BC-1D5BA6B9DD44}" srcOrd="0" destOrd="0" presId="urn:microsoft.com/office/officeart/2005/8/layout/radial1"/>
    <dgm:cxn modelId="{43921828-E72D-4291-9ED4-6CAB2B5EEB05}" srcId="{BF1EFF03-7A11-46C9-B6EB-251FB1BDE918}" destId="{388228E3-91CD-43F3-A7E7-9E98507E8DC7}" srcOrd="1" destOrd="0" parTransId="{020349A4-7EE1-41E7-B91C-A8043E1C465D}" sibTransId="{83D651CE-EAC3-4A36-9383-B90EFE54DE54}"/>
    <dgm:cxn modelId="{E029E22B-7F0C-41C0-98BE-674375793A1B}" type="presOf" srcId="{71888AB8-CBA9-45E5-80B9-64DB624EFF85}" destId="{AC4FEF27-0ACB-46BF-B94A-2C2E73BF3BED}" srcOrd="0" destOrd="0" presId="urn:microsoft.com/office/officeart/2005/8/layout/radial1"/>
    <dgm:cxn modelId="{23B5D040-9E4E-43F4-927E-0F2849CCE2DF}" type="presOf" srcId="{8EBFD647-CFA5-4EBE-B48C-D4C862A5533F}" destId="{7F100F1E-68AB-4D64-B399-D4F77926F763}" srcOrd="0" destOrd="0" presId="urn:microsoft.com/office/officeart/2005/8/layout/radial1"/>
    <dgm:cxn modelId="{DD335F44-4396-4F98-B37F-8325E719B65A}" type="presOf" srcId="{1D99E9A8-44D3-4036-9B47-8783FC10F2E0}" destId="{F924C22F-5116-4015-BD41-AC5186B1E762}" srcOrd="0" destOrd="0" presId="urn:microsoft.com/office/officeart/2005/8/layout/radial1"/>
    <dgm:cxn modelId="{0088674B-6180-4302-8467-B57A99162BC5}" type="presOf" srcId="{CE842233-4480-4099-8FF1-F3C991E5E1A8}" destId="{69505383-FACD-4A3B-B574-A579C7587ED2}" srcOrd="0" destOrd="0" presId="urn:microsoft.com/office/officeart/2005/8/layout/radial1"/>
    <dgm:cxn modelId="{D9F95A4B-9C71-48C2-B6FD-6FDB01BCDB76}" type="presOf" srcId="{CE842233-4480-4099-8FF1-F3C991E5E1A8}" destId="{2F828030-7388-4ADB-BB35-A6303A228BF5}" srcOrd="1" destOrd="0" presId="urn:microsoft.com/office/officeart/2005/8/layout/radial1"/>
    <dgm:cxn modelId="{03DD734C-EE56-46A6-BEB1-5E4D790BDF63}" srcId="{BF1EFF03-7A11-46C9-B6EB-251FB1BDE918}" destId="{F389043F-05B4-4BB8-B05D-F09C8A7D01E4}" srcOrd="2" destOrd="0" parTransId="{CE842233-4480-4099-8FF1-F3C991E5E1A8}" sibTransId="{7885D13B-74EB-4BA3-AB4C-683987EB2D3D}"/>
    <dgm:cxn modelId="{101BA153-C56F-4493-8C70-3B5E2F9BA87C}" type="presOf" srcId="{E81C26E1-721A-40C9-BD25-9246F029F7F1}" destId="{27BD8891-B3FF-4E16-9C17-9ED0FCD66C96}" srcOrd="0" destOrd="0" presId="urn:microsoft.com/office/officeart/2005/8/layout/radial1"/>
    <dgm:cxn modelId="{D2597397-9165-41E5-B847-58FA5FF93386}" type="presOf" srcId="{71888AB8-CBA9-45E5-80B9-64DB624EFF85}" destId="{6961A39B-379C-4D62-B06B-F6A24879C8C4}" srcOrd="1" destOrd="0" presId="urn:microsoft.com/office/officeart/2005/8/layout/radial1"/>
    <dgm:cxn modelId="{F2B5D9A4-40CE-4749-82D3-7A58C9CECB5D}" type="presOf" srcId="{BF1EFF03-7A11-46C9-B6EB-251FB1BDE918}" destId="{226CD074-52B5-45D6-B95F-ED1C230AC14E}" srcOrd="0" destOrd="0" presId="urn:microsoft.com/office/officeart/2005/8/layout/radial1"/>
    <dgm:cxn modelId="{00856FA9-B6F0-430F-9E79-9B8552B82081}" srcId="{BF1EFF03-7A11-46C9-B6EB-251FB1BDE918}" destId="{E81C26E1-721A-40C9-BD25-9246F029F7F1}" srcOrd="0" destOrd="0" parTransId="{1D99E9A8-44D3-4036-9B47-8783FC10F2E0}" sibTransId="{93CE97A7-F635-496C-9B08-2F4431DC07FE}"/>
    <dgm:cxn modelId="{422766CC-B548-4A7A-B857-6DC15340F0DD}" type="presOf" srcId="{1D99E9A8-44D3-4036-9B47-8783FC10F2E0}" destId="{57A5A486-14A7-4592-8430-722BA66F9D75}" srcOrd="1" destOrd="0" presId="urn:microsoft.com/office/officeart/2005/8/layout/radial1"/>
    <dgm:cxn modelId="{991273D0-D9A5-4A30-B952-F1F85F03AC2A}" srcId="{2DFDF4CD-C9AE-4E13-A8D1-0DB5ED5810CA}" destId="{BF1EFF03-7A11-46C9-B6EB-251FB1BDE918}" srcOrd="0" destOrd="0" parTransId="{36B7E040-7739-4049-86C1-08123BB958E3}" sibTransId="{47DE11C7-3038-4F8A-8CDE-B4A2BC17EDC0}"/>
    <dgm:cxn modelId="{D39FB8D0-5FB3-45A1-A519-4A34C1CA089C}" srcId="{BF1EFF03-7A11-46C9-B6EB-251FB1BDE918}" destId="{8EBFD647-CFA5-4EBE-B48C-D4C862A5533F}" srcOrd="3" destOrd="0" parTransId="{71888AB8-CBA9-45E5-80B9-64DB624EFF85}" sibTransId="{96524663-1180-4D2C-AB25-67027FF78D8B}"/>
    <dgm:cxn modelId="{E993B7E0-109C-4FA4-B4B1-A2019B4934D6}" type="presOf" srcId="{2DFDF4CD-C9AE-4E13-A8D1-0DB5ED5810CA}" destId="{ACF87E0F-40EB-4ABC-9EB7-D7E79057167C}" srcOrd="0" destOrd="0" presId="urn:microsoft.com/office/officeart/2005/8/layout/radial1"/>
    <dgm:cxn modelId="{BF3C66E4-DD16-45A5-92D2-6B490F40348A}" type="presOf" srcId="{F389043F-05B4-4BB8-B05D-F09C8A7D01E4}" destId="{271280FE-717E-4415-959B-4D9678E0CF1F}" srcOrd="0" destOrd="0" presId="urn:microsoft.com/office/officeart/2005/8/layout/radial1"/>
    <dgm:cxn modelId="{1C883EE8-AF97-48B7-BF6F-5C29AD9A4150}" type="presOf" srcId="{020349A4-7EE1-41E7-B91C-A8043E1C465D}" destId="{2C69C6C1-564E-45DE-A70E-1C617A232FDE}" srcOrd="0" destOrd="0" presId="urn:microsoft.com/office/officeart/2005/8/layout/radial1"/>
    <dgm:cxn modelId="{C0791BEF-A6FD-4BCD-9B74-29B339A516AF}" type="presOf" srcId="{020349A4-7EE1-41E7-B91C-A8043E1C465D}" destId="{7E57108B-642B-4CAE-B842-B3FC3267057F}" srcOrd="1" destOrd="0" presId="urn:microsoft.com/office/officeart/2005/8/layout/radial1"/>
    <dgm:cxn modelId="{98E227FB-C42E-4FA4-969F-771901B4732F}" type="presParOf" srcId="{ACF87E0F-40EB-4ABC-9EB7-D7E79057167C}" destId="{226CD074-52B5-45D6-B95F-ED1C230AC14E}" srcOrd="0" destOrd="0" presId="urn:microsoft.com/office/officeart/2005/8/layout/radial1"/>
    <dgm:cxn modelId="{336520A9-A19E-4926-A46E-F4E6843AF47B}" type="presParOf" srcId="{ACF87E0F-40EB-4ABC-9EB7-D7E79057167C}" destId="{F924C22F-5116-4015-BD41-AC5186B1E762}" srcOrd="1" destOrd="0" presId="urn:microsoft.com/office/officeart/2005/8/layout/radial1"/>
    <dgm:cxn modelId="{EE7F91C6-B29A-49AB-B427-A237329EA46B}" type="presParOf" srcId="{F924C22F-5116-4015-BD41-AC5186B1E762}" destId="{57A5A486-14A7-4592-8430-722BA66F9D75}" srcOrd="0" destOrd="0" presId="urn:microsoft.com/office/officeart/2005/8/layout/radial1"/>
    <dgm:cxn modelId="{00C21D7D-8068-451B-8BDD-48BAC215EFEA}" type="presParOf" srcId="{ACF87E0F-40EB-4ABC-9EB7-D7E79057167C}" destId="{27BD8891-B3FF-4E16-9C17-9ED0FCD66C96}" srcOrd="2" destOrd="0" presId="urn:microsoft.com/office/officeart/2005/8/layout/radial1"/>
    <dgm:cxn modelId="{94FD4EA1-DDB7-405C-A777-B25A81D2C4C1}" type="presParOf" srcId="{ACF87E0F-40EB-4ABC-9EB7-D7E79057167C}" destId="{2C69C6C1-564E-45DE-A70E-1C617A232FDE}" srcOrd="3" destOrd="0" presId="urn:microsoft.com/office/officeart/2005/8/layout/radial1"/>
    <dgm:cxn modelId="{CFE78827-A582-428F-BA12-F2D7A98F3355}" type="presParOf" srcId="{2C69C6C1-564E-45DE-A70E-1C617A232FDE}" destId="{7E57108B-642B-4CAE-B842-B3FC3267057F}" srcOrd="0" destOrd="0" presId="urn:microsoft.com/office/officeart/2005/8/layout/radial1"/>
    <dgm:cxn modelId="{10D892B3-4479-4416-9080-C79BA2A3FFA5}" type="presParOf" srcId="{ACF87E0F-40EB-4ABC-9EB7-D7E79057167C}" destId="{44E2B29B-79DB-4F9F-99BC-1D5BA6B9DD44}" srcOrd="4" destOrd="0" presId="urn:microsoft.com/office/officeart/2005/8/layout/radial1"/>
    <dgm:cxn modelId="{6A94E89F-75AC-44B3-B239-86B112921951}" type="presParOf" srcId="{ACF87E0F-40EB-4ABC-9EB7-D7E79057167C}" destId="{69505383-FACD-4A3B-B574-A579C7587ED2}" srcOrd="5" destOrd="0" presId="urn:microsoft.com/office/officeart/2005/8/layout/radial1"/>
    <dgm:cxn modelId="{0D3FBAFC-2D20-4113-8D30-6F0E438B4B7E}" type="presParOf" srcId="{69505383-FACD-4A3B-B574-A579C7587ED2}" destId="{2F828030-7388-4ADB-BB35-A6303A228BF5}" srcOrd="0" destOrd="0" presId="urn:microsoft.com/office/officeart/2005/8/layout/radial1"/>
    <dgm:cxn modelId="{430C2A7D-A4F5-4B0B-B607-D336C98E6AAB}" type="presParOf" srcId="{ACF87E0F-40EB-4ABC-9EB7-D7E79057167C}" destId="{271280FE-717E-4415-959B-4D9678E0CF1F}" srcOrd="6" destOrd="0" presId="urn:microsoft.com/office/officeart/2005/8/layout/radial1"/>
    <dgm:cxn modelId="{AE1219A5-F15C-4487-A6A5-9E6EFEABA41C}" type="presParOf" srcId="{ACF87E0F-40EB-4ABC-9EB7-D7E79057167C}" destId="{AC4FEF27-0ACB-46BF-B94A-2C2E73BF3BED}" srcOrd="7" destOrd="0" presId="urn:microsoft.com/office/officeart/2005/8/layout/radial1"/>
    <dgm:cxn modelId="{A6AA10AA-D07B-4A07-AC89-4341DF8CB54C}" type="presParOf" srcId="{AC4FEF27-0ACB-46BF-B94A-2C2E73BF3BED}" destId="{6961A39B-379C-4D62-B06B-F6A24879C8C4}" srcOrd="0" destOrd="0" presId="urn:microsoft.com/office/officeart/2005/8/layout/radial1"/>
    <dgm:cxn modelId="{CEB2F225-EE1B-4D77-BB94-463485F1D766}" type="presParOf" srcId="{ACF87E0F-40EB-4ABC-9EB7-D7E79057167C}" destId="{7F100F1E-68AB-4D64-B399-D4F77926F763}"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B68FE4-0AD9-4609-B5CA-992486D4D9C7}"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th-TH"/>
        </a:p>
      </dgm:t>
    </dgm:pt>
    <dgm:pt modelId="{5B9C85D2-AE01-45BD-8FCA-01D5FE4620BB}">
      <dgm:prSet phldrT="[Text]" custT="1"/>
      <dgm:spPr/>
      <dgm:t>
        <a:bodyPr/>
        <a:lstStyle/>
        <a:p>
          <a:r>
            <a:rPr lang="en-US" sz="1800" dirty="0">
              <a:latin typeface="Times New Roman" pitchFamily="18" charset="0"/>
              <a:cs typeface="Times New Roman" pitchFamily="18" charset="0"/>
            </a:rPr>
            <a:t>Factors</a:t>
          </a:r>
          <a:endParaRPr lang="th-TH" sz="1800" dirty="0">
            <a:latin typeface="Times New Roman" pitchFamily="18" charset="0"/>
          </a:endParaRPr>
        </a:p>
      </dgm:t>
    </dgm:pt>
    <dgm:pt modelId="{5C7490DD-0B36-4169-9052-0BA41146EEC4}" type="parTrans" cxnId="{59A8CE35-C52C-4EF0-A2FD-5A219409E59B}">
      <dgm:prSet/>
      <dgm:spPr/>
      <dgm:t>
        <a:bodyPr/>
        <a:lstStyle/>
        <a:p>
          <a:endParaRPr lang="th-TH">
            <a:latin typeface="Book Antiqua" pitchFamily="18" charset="0"/>
          </a:endParaRPr>
        </a:p>
      </dgm:t>
    </dgm:pt>
    <dgm:pt modelId="{EEB37034-2B27-419D-83A2-B7A6052A78F3}" type="sibTrans" cxnId="{59A8CE35-C52C-4EF0-A2FD-5A219409E59B}">
      <dgm:prSet/>
      <dgm:spPr/>
      <dgm:t>
        <a:bodyPr/>
        <a:lstStyle/>
        <a:p>
          <a:endParaRPr lang="th-TH">
            <a:latin typeface="Book Antiqua" pitchFamily="18" charset="0"/>
          </a:endParaRPr>
        </a:p>
      </dgm:t>
    </dgm:pt>
    <dgm:pt modelId="{E03541AB-0010-4C40-8AD4-8810B751F467}">
      <dgm:prSet phldrT="[Text]" custT="1"/>
      <dgm:spPr/>
      <dgm:t>
        <a:bodyPr/>
        <a:lstStyle/>
        <a:p>
          <a:r>
            <a:rPr lang="en-US" sz="1200" b="0" dirty="0">
              <a:latin typeface="Times New Roman" pitchFamily="18" charset="0"/>
              <a:cs typeface="Times New Roman" pitchFamily="18" charset="0"/>
            </a:rPr>
            <a:t>Land use pattern and practice</a:t>
          </a:r>
          <a:endParaRPr lang="th-TH" sz="1200" b="0" dirty="0">
            <a:latin typeface="Times New Roman" pitchFamily="18" charset="0"/>
          </a:endParaRPr>
        </a:p>
      </dgm:t>
    </dgm:pt>
    <dgm:pt modelId="{01B38756-54FD-4417-AD5E-2F7B7B4F1340}" type="parTrans" cxnId="{3D33A9C3-3684-4394-A881-CCD3061FDADD}">
      <dgm:prSet/>
      <dgm:spPr/>
      <dgm:t>
        <a:bodyPr/>
        <a:lstStyle/>
        <a:p>
          <a:endParaRPr lang="th-TH">
            <a:latin typeface="Book Antiqua" pitchFamily="18" charset="0"/>
          </a:endParaRPr>
        </a:p>
      </dgm:t>
    </dgm:pt>
    <dgm:pt modelId="{F0A6B606-3BC2-4331-8CA4-3292708BB201}" type="sibTrans" cxnId="{3D33A9C3-3684-4394-A881-CCD3061FDADD}">
      <dgm:prSet/>
      <dgm:spPr/>
      <dgm:t>
        <a:bodyPr/>
        <a:lstStyle/>
        <a:p>
          <a:endParaRPr lang="th-TH">
            <a:latin typeface="Book Antiqua" pitchFamily="18" charset="0"/>
          </a:endParaRPr>
        </a:p>
      </dgm:t>
    </dgm:pt>
    <dgm:pt modelId="{87CFAB34-ED4A-479A-AC18-3970927974C8}">
      <dgm:prSet phldrT="[Text]" custT="1"/>
      <dgm:spPr/>
      <dgm:t>
        <a:bodyPr/>
        <a:lstStyle/>
        <a:p>
          <a:r>
            <a:rPr lang="en-US" sz="1200" b="0" dirty="0">
              <a:latin typeface="Times New Roman" pitchFamily="18" charset="0"/>
              <a:cs typeface="Times New Roman" pitchFamily="18" charset="0"/>
            </a:rPr>
            <a:t>Human driven force</a:t>
          </a:r>
          <a:endParaRPr lang="th-TH" sz="1200" b="0" dirty="0">
            <a:latin typeface="Times New Roman" pitchFamily="18" charset="0"/>
          </a:endParaRPr>
        </a:p>
      </dgm:t>
    </dgm:pt>
    <dgm:pt modelId="{0C46D28A-E639-47FB-9457-9C4EF39518B9}" type="parTrans" cxnId="{C1E82C89-87B7-4242-9669-730415FFC1EC}">
      <dgm:prSet/>
      <dgm:spPr/>
      <dgm:t>
        <a:bodyPr/>
        <a:lstStyle/>
        <a:p>
          <a:endParaRPr lang="th-TH">
            <a:latin typeface="Book Antiqua" pitchFamily="18" charset="0"/>
          </a:endParaRPr>
        </a:p>
      </dgm:t>
    </dgm:pt>
    <dgm:pt modelId="{D908756E-22D2-418E-8C54-99DDE6E535F7}" type="sibTrans" cxnId="{C1E82C89-87B7-4242-9669-730415FFC1EC}">
      <dgm:prSet/>
      <dgm:spPr/>
      <dgm:t>
        <a:bodyPr/>
        <a:lstStyle/>
        <a:p>
          <a:endParaRPr lang="th-TH">
            <a:latin typeface="Book Antiqua" pitchFamily="18" charset="0"/>
          </a:endParaRPr>
        </a:p>
      </dgm:t>
    </dgm:pt>
    <dgm:pt modelId="{4C3111BB-8A08-4B6E-8A6C-8850E8B4CC3F}">
      <dgm:prSet phldrT="[Text]" custT="1"/>
      <dgm:spPr/>
      <dgm:t>
        <a:bodyPr/>
        <a:lstStyle/>
        <a:p>
          <a:r>
            <a:rPr lang="en-US" sz="1800" dirty="0">
              <a:latin typeface="Times New Roman" pitchFamily="18" charset="0"/>
              <a:cs typeface="Times New Roman" pitchFamily="18" charset="0"/>
            </a:rPr>
            <a:t>variables</a:t>
          </a:r>
          <a:endParaRPr lang="th-TH" sz="1800" dirty="0">
            <a:latin typeface="Times New Roman" pitchFamily="18" charset="0"/>
          </a:endParaRPr>
        </a:p>
      </dgm:t>
    </dgm:pt>
    <dgm:pt modelId="{FF3173DB-D87C-45E5-B181-329A31A60F77}" type="parTrans" cxnId="{2321C219-2618-42F8-A967-E5B3461ED7AD}">
      <dgm:prSet/>
      <dgm:spPr/>
      <dgm:t>
        <a:bodyPr/>
        <a:lstStyle/>
        <a:p>
          <a:endParaRPr lang="th-TH">
            <a:latin typeface="Book Antiqua" pitchFamily="18" charset="0"/>
          </a:endParaRPr>
        </a:p>
      </dgm:t>
    </dgm:pt>
    <dgm:pt modelId="{8416D966-075A-4B14-B947-C59D58E05F6F}" type="sibTrans" cxnId="{2321C219-2618-42F8-A967-E5B3461ED7AD}">
      <dgm:prSet/>
      <dgm:spPr/>
      <dgm:t>
        <a:bodyPr/>
        <a:lstStyle/>
        <a:p>
          <a:endParaRPr lang="th-TH">
            <a:latin typeface="Book Antiqua" pitchFamily="18" charset="0"/>
          </a:endParaRPr>
        </a:p>
      </dgm:t>
    </dgm:pt>
    <dgm:pt modelId="{B654672B-5705-49DF-95C4-F8B561DCF15E}">
      <dgm:prSet phldrT="[Text]" custT="1"/>
      <dgm:spPr/>
      <dgm:t>
        <a:bodyPr/>
        <a:lstStyle/>
        <a:p>
          <a:r>
            <a:rPr lang="en-US" sz="1200" b="0" dirty="0">
              <a:latin typeface="Times New Roman" pitchFamily="18" charset="0"/>
            </a:rPr>
            <a:t>Urbanization/agriculture/ industry</a:t>
          </a:r>
          <a:endParaRPr lang="th-TH" sz="1200" b="0" dirty="0">
            <a:latin typeface="Times New Roman" pitchFamily="18" charset="0"/>
          </a:endParaRPr>
        </a:p>
      </dgm:t>
    </dgm:pt>
    <dgm:pt modelId="{A9B82FCC-3286-4004-9176-75DDC9C2E051}" type="parTrans" cxnId="{225C0F31-9BF3-4D07-8FAF-ED542C86B155}">
      <dgm:prSet/>
      <dgm:spPr/>
      <dgm:t>
        <a:bodyPr/>
        <a:lstStyle/>
        <a:p>
          <a:endParaRPr lang="th-TH">
            <a:latin typeface="Book Antiqua" pitchFamily="18" charset="0"/>
          </a:endParaRPr>
        </a:p>
      </dgm:t>
    </dgm:pt>
    <dgm:pt modelId="{C9A56790-E230-41ED-B91A-EC241FD8174D}" type="sibTrans" cxnId="{225C0F31-9BF3-4D07-8FAF-ED542C86B155}">
      <dgm:prSet/>
      <dgm:spPr/>
      <dgm:t>
        <a:bodyPr/>
        <a:lstStyle/>
        <a:p>
          <a:endParaRPr lang="th-TH">
            <a:latin typeface="Book Antiqua" pitchFamily="18" charset="0"/>
          </a:endParaRPr>
        </a:p>
      </dgm:t>
    </dgm:pt>
    <dgm:pt modelId="{2495749C-EC14-4BB7-809B-D6FA97CC4C48}">
      <dgm:prSet phldrT="[Text]" custT="1"/>
      <dgm:spPr/>
      <dgm:t>
        <a:bodyPr/>
        <a:lstStyle/>
        <a:p>
          <a:r>
            <a:rPr lang="en-US" sz="1800" dirty="0">
              <a:latin typeface="Times New Roman" pitchFamily="18" charset="0"/>
              <a:cs typeface="Times New Roman" pitchFamily="18" charset="0"/>
            </a:rPr>
            <a:t>Model</a:t>
          </a:r>
        </a:p>
      </dgm:t>
    </dgm:pt>
    <dgm:pt modelId="{74BBD160-70EA-41FA-98A2-59389778515C}" type="parTrans" cxnId="{444C159B-2279-42EF-A36F-9FCC0F67924F}">
      <dgm:prSet/>
      <dgm:spPr/>
      <dgm:t>
        <a:bodyPr/>
        <a:lstStyle/>
        <a:p>
          <a:endParaRPr lang="th-TH">
            <a:latin typeface="Book Antiqua" pitchFamily="18" charset="0"/>
          </a:endParaRPr>
        </a:p>
      </dgm:t>
    </dgm:pt>
    <dgm:pt modelId="{6B517238-670E-4E2C-9525-614890AC2C40}" type="sibTrans" cxnId="{444C159B-2279-42EF-A36F-9FCC0F67924F}">
      <dgm:prSet/>
      <dgm:spPr/>
      <dgm:t>
        <a:bodyPr/>
        <a:lstStyle/>
        <a:p>
          <a:endParaRPr lang="th-TH">
            <a:latin typeface="Book Antiqua" pitchFamily="18" charset="0"/>
          </a:endParaRPr>
        </a:p>
      </dgm:t>
    </dgm:pt>
    <dgm:pt modelId="{1FE313DF-FC46-44CA-93E4-795B11C4F83B}">
      <dgm:prSet phldrT="[Text]" custT="1"/>
      <dgm:spPr/>
      <dgm:t>
        <a:bodyPr/>
        <a:lstStyle/>
        <a:p>
          <a:r>
            <a:rPr lang="en-US" sz="1200" b="0" dirty="0">
              <a:latin typeface="Times New Roman" pitchFamily="18" charset="0"/>
              <a:cs typeface="Times New Roman" pitchFamily="18" charset="0"/>
            </a:rPr>
            <a:t>Multiple linear-nonlinear regression equation</a:t>
          </a:r>
          <a:endParaRPr lang="th-TH" sz="1200" b="0" dirty="0">
            <a:latin typeface="Times New Roman" pitchFamily="18" charset="0"/>
          </a:endParaRPr>
        </a:p>
      </dgm:t>
    </dgm:pt>
    <dgm:pt modelId="{FFA0D296-CD11-4C9D-8B08-E79713FB0CE9}" type="parTrans" cxnId="{144C93F8-E8D4-4809-B0FF-A5CD4492F373}">
      <dgm:prSet/>
      <dgm:spPr/>
      <dgm:t>
        <a:bodyPr/>
        <a:lstStyle/>
        <a:p>
          <a:endParaRPr lang="th-TH">
            <a:latin typeface="Book Antiqua" pitchFamily="18" charset="0"/>
          </a:endParaRPr>
        </a:p>
      </dgm:t>
    </dgm:pt>
    <dgm:pt modelId="{F5394F19-D861-4E1D-8113-1447A26E82DA}" type="sibTrans" cxnId="{144C93F8-E8D4-4809-B0FF-A5CD4492F373}">
      <dgm:prSet/>
      <dgm:spPr/>
      <dgm:t>
        <a:bodyPr/>
        <a:lstStyle/>
        <a:p>
          <a:endParaRPr lang="th-TH">
            <a:latin typeface="Book Antiqua" pitchFamily="18" charset="0"/>
          </a:endParaRPr>
        </a:p>
      </dgm:t>
    </dgm:pt>
    <dgm:pt modelId="{15101FF2-712A-493F-88AE-A575366AAC6C}">
      <dgm:prSet custT="1"/>
      <dgm:spPr/>
      <dgm:t>
        <a:bodyPr/>
        <a:lstStyle/>
        <a:p>
          <a:r>
            <a:rPr lang="en-US" sz="1800" b="0" dirty="0">
              <a:latin typeface="Times New Roman" pitchFamily="18" charset="0"/>
              <a:cs typeface="Times New Roman" pitchFamily="18" charset="0"/>
            </a:rPr>
            <a:t>Scenarios</a:t>
          </a:r>
          <a:endParaRPr lang="th-TH" sz="1800" b="0" dirty="0">
            <a:latin typeface="Times New Roman" pitchFamily="18" charset="0"/>
          </a:endParaRPr>
        </a:p>
      </dgm:t>
    </dgm:pt>
    <dgm:pt modelId="{F734BB88-0B42-4433-8369-4EE16B4057EB}" type="parTrans" cxnId="{83396366-E776-42B8-B69A-CD471ACBE403}">
      <dgm:prSet/>
      <dgm:spPr/>
      <dgm:t>
        <a:bodyPr/>
        <a:lstStyle/>
        <a:p>
          <a:endParaRPr lang="th-TH">
            <a:latin typeface="Book Antiqua" pitchFamily="18" charset="0"/>
          </a:endParaRPr>
        </a:p>
      </dgm:t>
    </dgm:pt>
    <dgm:pt modelId="{D0FC3599-671E-4C03-8FF2-EE3339A721BE}" type="sibTrans" cxnId="{83396366-E776-42B8-B69A-CD471ACBE403}">
      <dgm:prSet/>
      <dgm:spPr/>
      <dgm:t>
        <a:bodyPr/>
        <a:lstStyle/>
        <a:p>
          <a:endParaRPr lang="th-TH">
            <a:latin typeface="Book Antiqua" pitchFamily="18" charset="0"/>
          </a:endParaRPr>
        </a:p>
      </dgm:t>
    </dgm:pt>
    <dgm:pt modelId="{651AC919-840B-4516-A911-6A3912EEB050}">
      <dgm:prSet custT="1"/>
      <dgm:spPr/>
      <dgm:t>
        <a:bodyPr/>
        <a:lstStyle/>
        <a:p>
          <a:r>
            <a:rPr lang="en-US" sz="1400" b="0" dirty="0">
              <a:latin typeface="Times New Roman" pitchFamily="18" charset="0"/>
              <a:cs typeface="Times New Roman" pitchFamily="18" charset="0"/>
            </a:rPr>
            <a:t>Climatic and hydrologic change 5, 10, 20 years</a:t>
          </a:r>
          <a:endParaRPr lang="th-TH" sz="1400" b="0" dirty="0">
            <a:latin typeface="Times New Roman" pitchFamily="18" charset="0"/>
          </a:endParaRPr>
        </a:p>
      </dgm:t>
    </dgm:pt>
    <dgm:pt modelId="{5B3DBCA2-73E7-492A-9F57-EC17549B5A56}" type="parTrans" cxnId="{DD6CF812-4A9E-4F73-9ACF-E82ADD86493B}">
      <dgm:prSet/>
      <dgm:spPr/>
      <dgm:t>
        <a:bodyPr/>
        <a:lstStyle/>
        <a:p>
          <a:endParaRPr lang="th-TH">
            <a:latin typeface="Book Antiqua" pitchFamily="18" charset="0"/>
          </a:endParaRPr>
        </a:p>
      </dgm:t>
    </dgm:pt>
    <dgm:pt modelId="{BF7F5288-8521-458C-8C0B-C0F05EAFEEBC}" type="sibTrans" cxnId="{DD6CF812-4A9E-4F73-9ACF-E82ADD86493B}">
      <dgm:prSet/>
      <dgm:spPr/>
      <dgm:t>
        <a:bodyPr/>
        <a:lstStyle/>
        <a:p>
          <a:endParaRPr lang="th-TH">
            <a:latin typeface="Book Antiqua" pitchFamily="18" charset="0"/>
          </a:endParaRPr>
        </a:p>
      </dgm:t>
    </dgm:pt>
    <dgm:pt modelId="{8CA479F7-95D9-4BF7-B434-C5D72F8165E6}">
      <dgm:prSet custT="1"/>
      <dgm:spPr/>
      <dgm:t>
        <a:bodyPr/>
        <a:lstStyle/>
        <a:p>
          <a:r>
            <a:rPr lang="en-US" sz="1600" dirty="0">
              <a:latin typeface="Times New Roman" pitchFamily="18" charset="0"/>
              <a:cs typeface="Times New Roman" pitchFamily="18" charset="0"/>
            </a:rPr>
            <a:t>management</a:t>
          </a:r>
          <a:endParaRPr lang="th-TH" sz="1600" dirty="0">
            <a:latin typeface="Times New Roman" pitchFamily="18" charset="0"/>
          </a:endParaRPr>
        </a:p>
      </dgm:t>
    </dgm:pt>
    <dgm:pt modelId="{E0A92694-F89F-4274-A59D-FABE7B526F5F}" type="parTrans" cxnId="{4459B10F-707E-4A1C-8271-D25B70EBA8D1}">
      <dgm:prSet/>
      <dgm:spPr/>
      <dgm:t>
        <a:bodyPr/>
        <a:lstStyle/>
        <a:p>
          <a:endParaRPr lang="th-TH">
            <a:latin typeface="Book Antiqua" pitchFamily="18" charset="0"/>
          </a:endParaRPr>
        </a:p>
      </dgm:t>
    </dgm:pt>
    <dgm:pt modelId="{7DE020D6-0678-4893-8FE5-58CF927508CB}" type="sibTrans" cxnId="{4459B10F-707E-4A1C-8271-D25B70EBA8D1}">
      <dgm:prSet/>
      <dgm:spPr/>
      <dgm:t>
        <a:bodyPr/>
        <a:lstStyle/>
        <a:p>
          <a:endParaRPr lang="th-TH">
            <a:latin typeface="Book Antiqua" pitchFamily="18" charset="0"/>
          </a:endParaRPr>
        </a:p>
      </dgm:t>
    </dgm:pt>
    <dgm:pt modelId="{6F416B1F-EB6C-406A-B26D-DDED731E00C8}">
      <dgm:prSet custT="1"/>
      <dgm:spPr/>
      <dgm:t>
        <a:bodyPr/>
        <a:lstStyle/>
        <a:p>
          <a:r>
            <a:rPr lang="en-US" sz="1400" b="0" dirty="0">
              <a:latin typeface="Times New Roman" pitchFamily="18" charset="0"/>
              <a:cs typeface="Times New Roman" pitchFamily="18" charset="0"/>
            </a:rPr>
            <a:t>Public policy</a:t>
          </a:r>
          <a:endParaRPr lang="th-TH" sz="1400" b="0" dirty="0">
            <a:latin typeface="Times New Roman" pitchFamily="18" charset="0"/>
          </a:endParaRPr>
        </a:p>
      </dgm:t>
    </dgm:pt>
    <dgm:pt modelId="{A604E915-973D-4A4F-A86C-51438EB854D7}" type="parTrans" cxnId="{B6EBB791-AD9B-4CCF-802B-D9DB32ABDB3C}">
      <dgm:prSet/>
      <dgm:spPr/>
      <dgm:t>
        <a:bodyPr/>
        <a:lstStyle/>
        <a:p>
          <a:endParaRPr lang="th-TH">
            <a:latin typeface="Book Antiqua" pitchFamily="18" charset="0"/>
          </a:endParaRPr>
        </a:p>
      </dgm:t>
    </dgm:pt>
    <dgm:pt modelId="{0EA41D45-FF48-49A1-B129-F19CC3243299}" type="sibTrans" cxnId="{B6EBB791-AD9B-4CCF-802B-D9DB32ABDB3C}">
      <dgm:prSet/>
      <dgm:spPr/>
      <dgm:t>
        <a:bodyPr/>
        <a:lstStyle/>
        <a:p>
          <a:endParaRPr lang="th-TH">
            <a:latin typeface="Book Antiqua" pitchFamily="18" charset="0"/>
          </a:endParaRPr>
        </a:p>
      </dgm:t>
    </dgm:pt>
    <dgm:pt modelId="{EDF94D02-8E6B-498B-A331-CED8B5741119}">
      <dgm:prSet custT="1"/>
      <dgm:spPr/>
      <dgm:t>
        <a:bodyPr/>
        <a:lstStyle/>
        <a:p>
          <a:endParaRPr lang="th-TH" sz="1400" b="0" dirty="0">
            <a:latin typeface="Times New Roman" pitchFamily="18" charset="0"/>
          </a:endParaRPr>
        </a:p>
      </dgm:t>
    </dgm:pt>
    <dgm:pt modelId="{A16F16AA-D918-461B-A87C-38CB8F5FADF5}" type="parTrans" cxnId="{97BFE815-A3F4-450E-A64D-8B4E79831162}">
      <dgm:prSet/>
      <dgm:spPr/>
      <dgm:t>
        <a:bodyPr/>
        <a:lstStyle/>
        <a:p>
          <a:endParaRPr lang="th-TH">
            <a:latin typeface="Book Antiqua" pitchFamily="18" charset="0"/>
          </a:endParaRPr>
        </a:p>
      </dgm:t>
    </dgm:pt>
    <dgm:pt modelId="{100F1DE3-70E7-4CAA-AB7C-236C80468343}" type="sibTrans" cxnId="{97BFE815-A3F4-450E-A64D-8B4E79831162}">
      <dgm:prSet/>
      <dgm:spPr/>
      <dgm:t>
        <a:bodyPr/>
        <a:lstStyle/>
        <a:p>
          <a:endParaRPr lang="th-TH">
            <a:latin typeface="Book Antiqua" pitchFamily="18" charset="0"/>
          </a:endParaRPr>
        </a:p>
      </dgm:t>
    </dgm:pt>
    <dgm:pt modelId="{071B4DDD-9E8F-4C2C-9B7B-C3D283885C2D}">
      <dgm:prSet phldrT="[Text]" custT="1"/>
      <dgm:spPr/>
      <dgm:t>
        <a:bodyPr/>
        <a:lstStyle/>
        <a:p>
          <a:r>
            <a:rPr lang="en-US" sz="1200" b="0" dirty="0">
              <a:latin typeface="Times New Roman" pitchFamily="18" charset="0"/>
            </a:rPr>
            <a:t>Environment issues</a:t>
          </a:r>
          <a:endParaRPr lang="th-TH" sz="1200" b="0" dirty="0">
            <a:latin typeface="Times New Roman" pitchFamily="18" charset="0"/>
          </a:endParaRPr>
        </a:p>
      </dgm:t>
    </dgm:pt>
    <dgm:pt modelId="{0F956E68-4A26-44F4-A17E-8D761BDC610B}" type="parTrans" cxnId="{D3323996-BAF4-4431-B54D-B1BFB6A6ECD4}">
      <dgm:prSet/>
      <dgm:spPr/>
      <dgm:t>
        <a:bodyPr/>
        <a:lstStyle/>
        <a:p>
          <a:endParaRPr lang="th-TH"/>
        </a:p>
      </dgm:t>
    </dgm:pt>
    <dgm:pt modelId="{AF72407C-3AA6-4EE2-BDD2-5D2F4242F4AD}" type="sibTrans" cxnId="{D3323996-BAF4-4431-B54D-B1BFB6A6ECD4}">
      <dgm:prSet/>
      <dgm:spPr/>
      <dgm:t>
        <a:bodyPr/>
        <a:lstStyle/>
        <a:p>
          <a:endParaRPr lang="th-TH"/>
        </a:p>
      </dgm:t>
    </dgm:pt>
    <dgm:pt modelId="{2C592202-C4A7-470E-928F-A4A4D3B34FCC}">
      <dgm:prSet phldrT="[Text]" custT="1"/>
      <dgm:spPr/>
      <dgm:t>
        <a:bodyPr/>
        <a:lstStyle/>
        <a:p>
          <a:r>
            <a:rPr lang="en-US" sz="1200" b="0" dirty="0">
              <a:latin typeface="Times New Roman" pitchFamily="18" charset="0"/>
            </a:rPr>
            <a:t>Public policy/public participate/ad. regulation</a:t>
          </a:r>
          <a:endParaRPr lang="th-TH" sz="1200" b="0" dirty="0">
            <a:latin typeface="Times New Roman" pitchFamily="18" charset="0"/>
          </a:endParaRPr>
        </a:p>
      </dgm:t>
    </dgm:pt>
    <dgm:pt modelId="{EE648A89-4B8E-49D8-BC67-03F1DCB11A53}" type="parTrans" cxnId="{FB5CC84D-80BF-4C15-AF5A-FA52EFFD3932}">
      <dgm:prSet/>
      <dgm:spPr/>
      <dgm:t>
        <a:bodyPr/>
        <a:lstStyle/>
        <a:p>
          <a:endParaRPr lang="th-TH"/>
        </a:p>
      </dgm:t>
    </dgm:pt>
    <dgm:pt modelId="{45DB46AA-B2D6-42EC-BEB4-3C9DD93CD646}" type="sibTrans" cxnId="{FB5CC84D-80BF-4C15-AF5A-FA52EFFD3932}">
      <dgm:prSet/>
      <dgm:spPr/>
      <dgm:t>
        <a:bodyPr/>
        <a:lstStyle/>
        <a:p>
          <a:endParaRPr lang="th-TH"/>
        </a:p>
      </dgm:t>
    </dgm:pt>
    <dgm:pt modelId="{02AAD29E-EE9D-4D7D-B4F5-A098E3FD9A77}">
      <dgm:prSet phldrT="[Text]" custT="1"/>
      <dgm:spPr/>
      <dgm:t>
        <a:bodyPr/>
        <a:lstStyle/>
        <a:p>
          <a:r>
            <a:rPr lang="en-US" sz="1200" b="0" dirty="0">
              <a:latin typeface="Times New Roman" pitchFamily="18" charset="0"/>
            </a:rPr>
            <a:t>Environment components</a:t>
          </a:r>
          <a:endParaRPr lang="th-TH" sz="1200" b="0" dirty="0">
            <a:latin typeface="Times New Roman" pitchFamily="18" charset="0"/>
          </a:endParaRPr>
        </a:p>
      </dgm:t>
    </dgm:pt>
    <dgm:pt modelId="{59F40EB4-F286-48C1-A319-AD53493874D2}" type="parTrans" cxnId="{56A5056F-0DD9-45AA-8552-D076FF57FB9E}">
      <dgm:prSet/>
      <dgm:spPr/>
      <dgm:t>
        <a:bodyPr/>
        <a:lstStyle/>
        <a:p>
          <a:endParaRPr lang="th-TH"/>
        </a:p>
      </dgm:t>
    </dgm:pt>
    <dgm:pt modelId="{4F1484EF-83DA-4747-B373-3B7807EBE4BC}" type="sibTrans" cxnId="{56A5056F-0DD9-45AA-8552-D076FF57FB9E}">
      <dgm:prSet/>
      <dgm:spPr/>
      <dgm:t>
        <a:bodyPr/>
        <a:lstStyle/>
        <a:p>
          <a:endParaRPr lang="th-TH"/>
        </a:p>
      </dgm:t>
    </dgm:pt>
    <dgm:pt modelId="{A9735ABF-7573-410B-B2CE-34B6B51502C5}">
      <dgm:prSet phldrT="[Text]" custT="1"/>
      <dgm:spPr/>
      <dgm:t>
        <a:bodyPr/>
        <a:lstStyle/>
        <a:p>
          <a:r>
            <a:rPr lang="en-US" sz="1200" b="0" dirty="0">
              <a:latin typeface="Times New Roman" pitchFamily="18" charset="0"/>
            </a:rPr>
            <a:t>Low/moderate/high risks</a:t>
          </a:r>
          <a:endParaRPr lang="th-TH" sz="1200" b="0" dirty="0">
            <a:latin typeface="Times New Roman" pitchFamily="18" charset="0"/>
          </a:endParaRPr>
        </a:p>
      </dgm:t>
    </dgm:pt>
    <dgm:pt modelId="{BA46D8A2-0350-47CE-824E-D624FCF72087}" type="parTrans" cxnId="{E647C4BA-1700-4652-B1C4-E5B953BFE66D}">
      <dgm:prSet/>
      <dgm:spPr/>
      <dgm:t>
        <a:bodyPr/>
        <a:lstStyle/>
        <a:p>
          <a:endParaRPr lang="th-TH"/>
        </a:p>
      </dgm:t>
    </dgm:pt>
    <dgm:pt modelId="{3E1B521F-D4EA-44ED-84E3-A19370878CD2}" type="sibTrans" cxnId="{E647C4BA-1700-4652-B1C4-E5B953BFE66D}">
      <dgm:prSet/>
      <dgm:spPr/>
      <dgm:t>
        <a:bodyPr/>
        <a:lstStyle/>
        <a:p>
          <a:endParaRPr lang="th-TH"/>
        </a:p>
      </dgm:t>
    </dgm:pt>
    <dgm:pt modelId="{766C7BBE-D952-451A-8745-0C9D6C37AAF0}">
      <dgm:prSet phldrT="[Text]" custT="1"/>
      <dgm:spPr/>
      <dgm:t>
        <a:bodyPr/>
        <a:lstStyle/>
        <a:p>
          <a:r>
            <a:rPr lang="en-US" sz="1200" b="0" dirty="0">
              <a:latin typeface="Times New Roman" pitchFamily="18" charset="0"/>
            </a:rPr>
            <a:t>Spatial / temporal</a:t>
          </a:r>
          <a:endParaRPr lang="th-TH" sz="1200" b="0" dirty="0">
            <a:latin typeface="Times New Roman" pitchFamily="18" charset="0"/>
          </a:endParaRPr>
        </a:p>
      </dgm:t>
    </dgm:pt>
    <dgm:pt modelId="{318CFFAF-66FF-4FDB-A8CE-B04365EA109D}" type="parTrans" cxnId="{152CCDEF-508E-478B-9F7F-FFCE2DEF673F}">
      <dgm:prSet/>
      <dgm:spPr/>
      <dgm:t>
        <a:bodyPr/>
        <a:lstStyle/>
        <a:p>
          <a:endParaRPr lang="th-TH"/>
        </a:p>
      </dgm:t>
    </dgm:pt>
    <dgm:pt modelId="{A1B7DA8A-9488-45CC-B4B8-FF07AA282AAB}" type="sibTrans" cxnId="{152CCDEF-508E-478B-9F7F-FFCE2DEF673F}">
      <dgm:prSet/>
      <dgm:spPr/>
      <dgm:t>
        <a:bodyPr/>
        <a:lstStyle/>
        <a:p>
          <a:endParaRPr lang="th-TH"/>
        </a:p>
      </dgm:t>
    </dgm:pt>
    <dgm:pt modelId="{BA440E58-01F3-49D7-9AE4-C2F658D19282}">
      <dgm:prSet phldrT="[Text]" custT="1"/>
      <dgm:spPr/>
      <dgm:t>
        <a:bodyPr/>
        <a:lstStyle/>
        <a:p>
          <a:r>
            <a:rPr lang="en-US" sz="1200" b="0" dirty="0">
              <a:latin typeface="Times New Roman" pitchFamily="18" charset="0"/>
              <a:cs typeface="Times New Roman" pitchFamily="18" charset="0"/>
            </a:rPr>
            <a:t>Hydrology</a:t>
          </a:r>
          <a:endParaRPr lang="th-TH" sz="1200" b="0" dirty="0">
            <a:latin typeface="Times New Roman" pitchFamily="18" charset="0"/>
          </a:endParaRPr>
        </a:p>
      </dgm:t>
    </dgm:pt>
    <dgm:pt modelId="{1015E73D-8C18-49E2-A0E4-6B23EDD5E810}" type="parTrans" cxnId="{7E44FD36-CFF6-4042-8C0A-29A5992DBD1C}">
      <dgm:prSet/>
      <dgm:spPr/>
      <dgm:t>
        <a:bodyPr/>
        <a:lstStyle/>
        <a:p>
          <a:endParaRPr lang="th-TH"/>
        </a:p>
      </dgm:t>
    </dgm:pt>
    <dgm:pt modelId="{12C4EF40-99C1-4075-B712-6CBC628FD93A}" type="sibTrans" cxnId="{7E44FD36-CFF6-4042-8C0A-29A5992DBD1C}">
      <dgm:prSet/>
      <dgm:spPr/>
      <dgm:t>
        <a:bodyPr/>
        <a:lstStyle/>
        <a:p>
          <a:endParaRPr lang="th-TH"/>
        </a:p>
      </dgm:t>
    </dgm:pt>
    <dgm:pt modelId="{16FBB4A5-3B2A-4864-B74D-BFD106A0462F}">
      <dgm:prSet phldrT="[Text]" custT="1"/>
      <dgm:spPr/>
      <dgm:t>
        <a:bodyPr/>
        <a:lstStyle/>
        <a:p>
          <a:r>
            <a:rPr lang="en-US" sz="1200" b="0" dirty="0">
              <a:latin typeface="Times New Roman" pitchFamily="18" charset="0"/>
              <a:cs typeface="Times New Roman" pitchFamily="18" charset="0"/>
            </a:rPr>
            <a:t>Climate change</a:t>
          </a:r>
          <a:endParaRPr lang="th-TH" sz="1200" b="0" dirty="0">
            <a:latin typeface="Times New Roman" pitchFamily="18" charset="0"/>
          </a:endParaRPr>
        </a:p>
        <a:p>
          <a:endParaRPr lang="th-TH" sz="1200" b="0" dirty="0">
            <a:latin typeface="Times New Roman" pitchFamily="18" charset="0"/>
          </a:endParaRPr>
        </a:p>
      </dgm:t>
    </dgm:pt>
    <dgm:pt modelId="{BA55FC65-E1D3-4CEC-A448-D6DFCF51B6D4}" type="parTrans" cxnId="{678AB468-B352-4F1E-8BCC-D201848E35AE}">
      <dgm:prSet/>
      <dgm:spPr/>
      <dgm:t>
        <a:bodyPr/>
        <a:lstStyle/>
        <a:p>
          <a:endParaRPr lang="th-TH"/>
        </a:p>
      </dgm:t>
    </dgm:pt>
    <dgm:pt modelId="{2038A66D-8AFA-4C0E-86BE-8B8C64F821E0}" type="sibTrans" cxnId="{678AB468-B352-4F1E-8BCC-D201848E35AE}">
      <dgm:prSet/>
      <dgm:spPr/>
      <dgm:t>
        <a:bodyPr/>
        <a:lstStyle/>
        <a:p>
          <a:endParaRPr lang="th-TH"/>
        </a:p>
      </dgm:t>
    </dgm:pt>
    <dgm:pt modelId="{1AD70EC9-2BCA-4C51-AC89-95A385CDB6CA}">
      <dgm:prSet phldrT="[Text]" custT="1"/>
      <dgm:spPr/>
      <dgm:t>
        <a:bodyPr/>
        <a:lstStyle/>
        <a:p>
          <a:r>
            <a:rPr lang="en-US" sz="1200" b="0" dirty="0">
              <a:latin typeface="Times New Roman" pitchFamily="18" charset="0"/>
            </a:rPr>
            <a:t>Statistics parameters</a:t>
          </a:r>
          <a:endParaRPr lang="th-TH" sz="1200" b="0" dirty="0">
            <a:latin typeface="Times New Roman" pitchFamily="18" charset="0"/>
          </a:endParaRPr>
        </a:p>
      </dgm:t>
    </dgm:pt>
    <dgm:pt modelId="{7480C379-FA48-4991-A41C-BEE6B98940A9}" type="parTrans" cxnId="{FC23DAAD-0463-40B6-9DD1-C221577C537D}">
      <dgm:prSet/>
      <dgm:spPr/>
      <dgm:t>
        <a:bodyPr/>
        <a:lstStyle/>
        <a:p>
          <a:endParaRPr lang="th-TH"/>
        </a:p>
      </dgm:t>
    </dgm:pt>
    <dgm:pt modelId="{D565B6BD-FE95-44F8-86BC-8BF5B3319B51}" type="sibTrans" cxnId="{FC23DAAD-0463-40B6-9DD1-C221577C537D}">
      <dgm:prSet/>
      <dgm:spPr/>
      <dgm:t>
        <a:bodyPr/>
        <a:lstStyle/>
        <a:p>
          <a:endParaRPr lang="th-TH"/>
        </a:p>
      </dgm:t>
    </dgm:pt>
    <dgm:pt modelId="{E98FAA79-A794-475C-80D0-A1E494852E8A}">
      <dgm:prSet phldrT="[Text]" custT="1"/>
      <dgm:spPr/>
      <dgm:t>
        <a:bodyPr/>
        <a:lstStyle/>
        <a:p>
          <a:endParaRPr lang="th-TH" sz="1200" b="0" dirty="0">
            <a:latin typeface="Times New Roman" pitchFamily="18" charset="0"/>
          </a:endParaRPr>
        </a:p>
      </dgm:t>
    </dgm:pt>
    <dgm:pt modelId="{B77303B3-5A83-4F63-AA5B-1214D7D3CEEB}" type="parTrans" cxnId="{B5713D96-423C-49A9-BCEE-17D4EA47842F}">
      <dgm:prSet/>
      <dgm:spPr/>
      <dgm:t>
        <a:bodyPr/>
        <a:lstStyle/>
        <a:p>
          <a:endParaRPr lang="th-TH"/>
        </a:p>
      </dgm:t>
    </dgm:pt>
    <dgm:pt modelId="{C06C5A5F-5DCF-4ECD-845A-434220E428CF}" type="sibTrans" cxnId="{B5713D96-423C-49A9-BCEE-17D4EA47842F}">
      <dgm:prSet/>
      <dgm:spPr/>
      <dgm:t>
        <a:bodyPr/>
        <a:lstStyle/>
        <a:p>
          <a:endParaRPr lang="th-TH"/>
        </a:p>
      </dgm:t>
    </dgm:pt>
    <dgm:pt modelId="{3E89BF6A-4873-450A-9004-7216AF51F477}">
      <dgm:prSet phldrT="[Text]" custT="1"/>
      <dgm:spPr/>
      <dgm:t>
        <a:bodyPr/>
        <a:lstStyle/>
        <a:p>
          <a:endParaRPr lang="th-TH" sz="1200" b="0" dirty="0">
            <a:latin typeface="Times New Roman" pitchFamily="18" charset="0"/>
          </a:endParaRPr>
        </a:p>
      </dgm:t>
    </dgm:pt>
    <dgm:pt modelId="{3446C3D3-202C-468C-AE46-29226BE8B91A}" type="parTrans" cxnId="{5B035FC6-858B-4487-B949-E62B6272D7D9}">
      <dgm:prSet/>
      <dgm:spPr/>
      <dgm:t>
        <a:bodyPr/>
        <a:lstStyle/>
        <a:p>
          <a:endParaRPr lang="th-TH"/>
        </a:p>
      </dgm:t>
    </dgm:pt>
    <dgm:pt modelId="{A3430D36-CB7E-4992-A423-13954E0C473B}" type="sibTrans" cxnId="{5B035FC6-858B-4487-B949-E62B6272D7D9}">
      <dgm:prSet/>
      <dgm:spPr/>
      <dgm:t>
        <a:bodyPr/>
        <a:lstStyle/>
        <a:p>
          <a:endParaRPr lang="th-TH"/>
        </a:p>
      </dgm:t>
    </dgm:pt>
    <dgm:pt modelId="{758A53B2-03E1-436B-987B-71EB0B3F5F36}">
      <dgm:prSet custT="1"/>
      <dgm:spPr/>
      <dgm:t>
        <a:bodyPr/>
        <a:lstStyle/>
        <a:p>
          <a:endParaRPr lang="th-TH" sz="1400" b="0" dirty="0">
            <a:latin typeface="Times New Roman" pitchFamily="18" charset="0"/>
          </a:endParaRPr>
        </a:p>
      </dgm:t>
    </dgm:pt>
    <dgm:pt modelId="{0434A833-D790-49C5-92BB-E9011EFFBAEC}" type="parTrans" cxnId="{4C053ECF-1360-4568-8BAB-B00B764E093A}">
      <dgm:prSet/>
      <dgm:spPr/>
      <dgm:t>
        <a:bodyPr/>
        <a:lstStyle/>
        <a:p>
          <a:endParaRPr lang="th-TH"/>
        </a:p>
      </dgm:t>
    </dgm:pt>
    <dgm:pt modelId="{57A56C81-ECD4-40A6-9F75-36AA052C5C88}" type="sibTrans" cxnId="{4C053ECF-1360-4568-8BAB-B00B764E093A}">
      <dgm:prSet/>
      <dgm:spPr/>
      <dgm:t>
        <a:bodyPr/>
        <a:lstStyle/>
        <a:p>
          <a:endParaRPr lang="th-TH"/>
        </a:p>
      </dgm:t>
    </dgm:pt>
    <dgm:pt modelId="{431ED4B9-1B66-4E17-A3DD-8CAA1D45B131}">
      <dgm:prSet phldrT="[Text]" custT="1"/>
      <dgm:spPr/>
      <dgm:t>
        <a:bodyPr/>
        <a:lstStyle/>
        <a:p>
          <a:r>
            <a:rPr lang="en-US" sz="1200" b="0" dirty="0">
              <a:latin typeface="Times New Roman" pitchFamily="18" charset="0"/>
              <a:cs typeface="Times New Roman" pitchFamily="18" charset="0"/>
            </a:rPr>
            <a:t>System dynamic model</a:t>
          </a:r>
          <a:endParaRPr lang="th-TH" sz="1200" b="0" dirty="0">
            <a:latin typeface="Times New Roman" pitchFamily="18" charset="0"/>
          </a:endParaRPr>
        </a:p>
      </dgm:t>
    </dgm:pt>
    <dgm:pt modelId="{7F3A4429-C270-4D02-A75A-ACE7617E6425}" type="parTrans" cxnId="{2675269C-D2B4-4100-B210-326FDD1FAC05}">
      <dgm:prSet/>
      <dgm:spPr/>
      <dgm:t>
        <a:bodyPr/>
        <a:lstStyle/>
        <a:p>
          <a:endParaRPr lang="th-TH"/>
        </a:p>
      </dgm:t>
    </dgm:pt>
    <dgm:pt modelId="{E535AB80-9CF0-4EC4-A81F-84080F51A29D}" type="sibTrans" cxnId="{2675269C-D2B4-4100-B210-326FDD1FAC05}">
      <dgm:prSet/>
      <dgm:spPr/>
      <dgm:t>
        <a:bodyPr/>
        <a:lstStyle/>
        <a:p>
          <a:endParaRPr lang="th-TH"/>
        </a:p>
      </dgm:t>
    </dgm:pt>
    <dgm:pt modelId="{C0CA73CA-7DD5-4CF5-9F7E-355522383752}">
      <dgm:prSet custT="1"/>
      <dgm:spPr/>
      <dgm:t>
        <a:bodyPr/>
        <a:lstStyle/>
        <a:p>
          <a:r>
            <a:rPr lang="en-US" sz="1400" b="0" dirty="0">
              <a:latin typeface="Times New Roman" pitchFamily="18" charset="0"/>
              <a:cs typeface="Times New Roman" pitchFamily="18" charset="0"/>
            </a:rPr>
            <a:t>Public par</a:t>
          </a:r>
          <a:endParaRPr lang="th-TH" sz="1400" b="0" dirty="0">
            <a:latin typeface="Times New Roman" pitchFamily="18" charset="0"/>
          </a:endParaRPr>
        </a:p>
      </dgm:t>
    </dgm:pt>
    <dgm:pt modelId="{8051C13A-7C0D-4AC9-AD80-7185DBAFC511}" type="parTrans" cxnId="{9133A201-7C17-4AA8-B674-546B4A173CE3}">
      <dgm:prSet/>
      <dgm:spPr/>
      <dgm:t>
        <a:bodyPr/>
        <a:lstStyle/>
        <a:p>
          <a:endParaRPr lang="th-TH"/>
        </a:p>
      </dgm:t>
    </dgm:pt>
    <dgm:pt modelId="{C3BF8DDC-DCC1-4395-BAD4-1B29BA614C8D}" type="sibTrans" cxnId="{9133A201-7C17-4AA8-B674-546B4A173CE3}">
      <dgm:prSet/>
      <dgm:spPr/>
      <dgm:t>
        <a:bodyPr/>
        <a:lstStyle/>
        <a:p>
          <a:endParaRPr lang="th-TH"/>
        </a:p>
      </dgm:t>
    </dgm:pt>
    <dgm:pt modelId="{51AA47B6-25CC-462A-BDB6-B1FEF92B57DD}">
      <dgm:prSet custT="1"/>
      <dgm:spPr/>
      <dgm:t>
        <a:bodyPr/>
        <a:lstStyle/>
        <a:p>
          <a:r>
            <a:rPr lang="en-US" sz="1400" b="0" dirty="0">
              <a:latin typeface="Times New Roman" pitchFamily="18" charset="0"/>
              <a:cs typeface="Times New Roman" pitchFamily="18" charset="0"/>
            </a:rPr>
            <a:t>regulation</a:t>
          </a:r>
          <a:endParaRPr lang="th-TH" sz="1400" b="0" dirty="0">
            <a:latin typeface="Times New Roman" pitchFamily="18" charset="0"/>
          </a:endParaRPr>
        </a:p>
      </dgm:t>
    </dgm:pt>
    <dgm:pt modelId="{288E67C5-F6E4-4E7C-99DD-AEF3006892F8}" type="parTrans" cxnId="{BCBB1E9D-C4D2-45D5-B732-F4F1E5F2B262}">
      <dgm:prSet/>
      <dgm:spPr/>
      <dgm:t>
        <a:bodyPr/>
        <a:lstStyle/>
        <a:p>
          <a:endParaRPr lang="th-TH"/>
        </a:p>
      </dgm:t>
    </dgm:pt>
    <dgm:pt modelId="{0F99E34B-AA57-4459-A8A5-E3602D24FDAF}" type="sibTrans" cxnId="{BCBB1E9D-C4D2-45D5-B732-F4F1E5F2B262}">
      <dgm:prSet/>
      <dgm:spPr/>
      <dgm:t>
        <a:bodyPr/>
        <a:lstStyle/>
        <a:p>
          <a:endParaRPr lang="th-TH"/>
        </a:p>
      </dgm:t>
    </dgm:pt>
    <dgm:pt modelId="{34F800AD-02C3-48A7-8375-19BE2AF89CCD}" type="pres">
      <dgm:prSet presAssocID="{5FB68FE4-0AD9-4609-B5CA-992486D4D9C7}" presName="Name0" presStyleCnt="0">
        <dgm:presLayoutVars>
          <dgm:dir/>
          <dgm:animLvl val="lvl"/>
          <dgm:resizeHandles val="exact"/>
        </dgm:presLayoutVars>
      </dgm:prSet>
      <dgm:spPr/>
    </dgm:pt>
    <dgm:pt modelId="{3E6B37A4-B6A8-49AC-81CF-A3EE60A8DBF6}" type="pres">
      <dgm:prSet presAssocID="{5FB68FE4-0AD9-4609-B5CA-992486D4D9C7}" presName="tSp" presStyleCnt="0"/>
      <dgm:spPr/>
    </dgm:pt>
    <dgm:pt modelId="{C0217E8F-8E7F-4769-BC8E-83E33A674A19}" type="pres">
      <dgm:prSet presAssocID="{5FB68FE4-0AD9-4609-B5CA-992486D4D9C7}" presName="bSp" presStyleCnt="0"/>
      <dgm:spPr/>
    </dgm:pt>
    <dgm:pt modelId="{172F6039-9254-4052-AEE2-F9D8C714E51C}" type="pres">
      <dgm:prSet presAssocID="{5FB68FE4-0AD9-4609-B5CA-992486D4D9C7}" presName="process" presStyleCnt="0"/>
      <dgm:spPr/>
    </dgm:pt>
    <dgm:pt modelId="{EE4C163A-36DB-4761-9554-942C4980B118}" type="pres">
      <dgm:prSet presAssocID="{5B9C85D2-AE01-45BD-8FCA-01D5FE4620BB}" presName="composite1" presStyleCnt="0"/>
      <dgm:spPr/>
    </dgm:pt>
    <dgm:pt modelId="{54E2EDCC-AB8E-48C9-8EB1-71A8DF547C7B}" type="pres">
      <dgm:prSet presAssocID="{5B9C85D2-AE01-45BD-8FCA-01D5FE4620BB}" presName="dummyNode1" presStyleLbl="node1" presStyleIdx="0" presStyleCnt="5"/>
      <dgm:spPr/>
    </dgm:pt>
    <dgm:pt modelId="{58DF4303-82B1-406B-A040-7A651CD93AA9}" type="pres">
      <dgm:prSet presAssocID="{5B9C85D2-AE01-45BD-8FCA-01D5FE4620BB}" presName="childNode1" presStyleLbl="bgAcc1" presStyleIdx="0" presStyleCnt="5" custScaleX="136328" custScaleY="241049">
        <dgm:presLayoutVars>
          <dgm:bulletEnabled val="1"/>
        </dgm:presLayoutVars>
      </dgm:prSet>
      <dgm:spPr/>
    </dgm:pt>
    <dgm:pt modelId="{1B7B7B65-9264-4385-9ABD-9647728883DA}" type="pres">
      <dgm:prSet presAssocID="{5B9C85D2-AE01-45BD-8FCA-01D5FE4620BB}" presName="childNode1tx" presStyleLbl="bgAcc1" presStyleIdx="0" presStyleCnt="5">
        <dgm:presLayoutVars>
          <dgm:bulletEnabled val="1"/>
        </dgm:presLayoutVars>
      </dgm:prSet>
      <dgm:spPr/>
    </dgm:pt>
    <dgm:pt modelId="{4083FF0F-CEA6-477C-BE9B-6DE45D3A1B9D}" type="pres">
      <dgm:prSet presAssocID="{5B9C85D2-AE01-45BD-8FCA-01D5FE4620BB}" presName="parentNode1" presStyleLbl="node1" presStyleIdx="0" presStyleCnt="5" custLinFactY="73850" custLinFactNeighborX="6477" custLinFactNeighborY="100000">
        <dgm:presLayoutVars>
          <dgm:chMax val="1"/>
          <dgm:bulletEnabled val="1"/>
        </dgm:presLayoutVars>
      </dgm:prSet>
      <dgm:spPr/>
    </dgm:pt>
    <dgm:pt modelId="{DA32BCF1-77E8-4A34-AC0A-B16DD5710A50}" type="pres">
      <dgm:prSet presAssocID="{5B9C85D2-AE01-45BD-8FCA-01D5FE4620BB}" presName="connSite1" presStyleCnt="0"/>
      <dgm:spPr/>
    </dgm:pt>
    <dgm:pt modelId="{3F0B0A75-875E-4E69-A6A7-5AF96A60D551}" type="pres">
      <dgm:prSet presAssocID="{EEB37034-2B27-419D-83A2-B7A6052A78F3}" presName="Name9" presStyleLbl="sibTrans2D1" presStyleIdx="0" presStyleCnt="4" custAng="1248383" custScaleX="100165" custLinFactNeighborX="1443" custLinFactNeighborY="8481"/>
      <dgm:spPr/>
    </dgm:pt>
    <dgm:pt modelId="{C2CF00C9-3271-42D1-8E55-B6AB6B7FC16F}" type="pres">
      <dgm:prSet presAssocID="{4C3111BB-8A08-4B6E-8A6C-8850E8B4CC3F}" presName="composite2" presStyleCnt="0"/>
      <dgm:spPr/>
    </dgm:pt>
    <dgm:pt modelId="{2481992D-6E2B-4CF0-A5B0-23461A81199C}" type="pres">
      <dgm:prSet presAssocID="{4C3111BB-8A08-4B6E-8A6C-8850E8B4CC3F}" presName="dummyNode2" presStyleLbl="node1" presStyleIdx="0" presStyleCnt="5"/>
      <dgm:spPr/>
    </dgm:pt>
    <dgm:pt modelId="{3714090C-CF5C-4685-A66A-D4FA74EC4CE3}" type="pres">
      <dgm:prSet presAssocID="{4C3111BB-8A08-4B6E-8A6C-8850E8B4CC3F}" presName="childNode2" presStyleLbl="bgAcc1" presStyleIdx="1" presStyleCnt="5" custScaleX="196854" custScaleY="244659">
        <dgm:presLayoutVars>
          <dgm:bulletEnabled val="1"/>
        </dgm:presLayoutVars>
      </dgm:prSet>
      <dgm:spPr/>
    </dgm:pt>
    <dgm:pt modelId="{7F65574C-F9E9-4893-9499-4F1103D331ED}" type="pres">
      <dgm:prSet presAssocID="{4C3111BB-8A08-4B6E-8A6C-8850E8B4CC3F}" presName="childNode2tx" presStyleLbl="bgAcc1" presStyleIdx="1" presStyleCnt="5">
        <dgm:presLayoutVars>
          <dgm:bulletEnabled val="1"/>
        </dgm:presLayoutVars>
      </dgm:prSet>
      <dgm:spPr/>
    </dgm:pt>
    <dgm:pt modelId="{80A8A848-C584-4198-9F15-20FC4A86B3F7}" type="pres">
      <dgm:prSet presAssocID="{4C3111BB-8A08-4B6E-8A6C-8850E8B4CC3F}" presName="parentNode2" presStyleLbl="node1" presStyleIdx="1" presStyleCnt="5" custLinFactY="-59718" custLinFactNeighborX="46018" custLinFactNeighborY="-100000">
        <dgm:presLayoutVars>
          <dgm:chMax val="0"/>
          <dgm:bulletEnabled val="1"/>
        </dgm:presLayoutVars>
      </dgm:prSet>
      <dgm:spPr/>
    </dgm:pt>
    <dgm:pt modelId="{47BC03A8-1601-4439-AB9C-ADFA7E4EB3AF}" type="pres">
      <dgm:prSet presAssocID="{4C3111BB-8A08-4B6E-8A6C-8850E8B4CC3F}" presName="connSite2" presStyleCnt="0"/>
      <dgm:spPr/>
    </dgm:pt>
    <dgm:pt modelId="{416C4DD6-F540-4003-ADE6-9A3D7E2D0888}" type="pres">
      <dgm:prSet presAssocID="{8416D966-075A-4B14-B947-C59D58E05F6F}" presName="Name18" presStyleLbl="sibTrans2D1" presStyleIdx="1" presStyleCnt="4" custAng="21015543" custScaleX="124269" custLinFactNeighborY="-1156"/>
      <dgm:spPr/>
    </dgm:pt>
    <dgm:pt modelId="{9970D3A8-AF05-4182-B1AC-5B4720B24CFE}" type="pres">
      <dgm:prSet presAssocID="{2495749C-EC14-4BB7-809B-D6FA97CC4C48}" presName="composite1" presStyleCnt="0"/>
      <dgm:spPr/>
    </dgm:pt>
    <dgm:pt modelId="{F621108B-B0CC-403A-B064-336995CE1AFB}" type="pres">
      <dgm:prSet presAssocID="{2495749C-EC14-4BB7-809B-D6FA97CC4C48}" presName="dummyNode1" presStyleLbl="node1" presStyleIdx="1" presStyleCnt="5"/>
      <dgm:spPr/>
    </dgm:pt>
    <dgm:pt modelId="{3B43D74C-49E6-4A77-BE61-16E062E0C18A}" type="pres">
      <dgm:prSet presAssocID="{2495749C-EC14-4BB7-809B-D6FA97CC4C48}" presName="childNode1" presStyleLbl="bgAcc1" presStyleIdx="2" presStyleCnt="5" custScaleX="138346" custScaleY="183315">
        <dgm:presLayoutVars>
          <dgm:bulletEnabled val="1"/>
        </dgm:presLayoutVars>
      </dgm:prSet>
      <dgm:spPr/>
    </dgm:pt>
    <dgm:pt modelId="{358DB470-361D-40D3-B7FF-22806B4CF3CE}" type="pres">
      <dgm:prSet presAssocID="{2495749C-EC14-4BB7-809B-D6FA97CC4C48}" presName="childNode1tx" presStyleLbl="bgAcc1" presStyleIdx="2" presStyleCnt="5">
        <dgm:presLayoutVars>
          <dgm:bulletEnabled val="1"/>
        </dgm:presLayoutVars>
      </dgm:prSet>
      <dgm:spPr/>
    </dgm:pt>
    <dgm:pt modelId="{AAF07E4A-6559-4A91-80C1-891CED07EFE4}" type="pres">
      <dgm:prSet presAssocID="{2495749C-EC14-4BB7-809B-D6FA97CC4C48}" presName="parentNode1" presStyleLbl="node1" presStyleIdx="2" presStyleCnt="5" custLinFactNeighborY="84674">
        <dgm:presLayoutVars>
          <dgm:chMax val="1"/>
          <dgm:bulletEnabled val="1"/>
        </dgm:presLayoutVars>
      </dgm:prSet>
      <dgm:spPr/>
    </dgm:pt>
    <dgm:pt modelId="{9A8B3D9E-DE3B-4CC2-A3CC-C2307103ADBA}" type="pres">
      <dgm:prSet presAssocID="{2495749C-EC14-4BB7-809B-D6FA97CC4C48}" presName="connSite1" presStyleCnt="0"/>
      <dgm:spPr/>
    </dgm:pt>
    <dgm:pt modelId="{79943CB3-F8E8-4C3A-8665-D691422811D8}" type="pres">
      <dgm:prSet presAssocID="{6B517238-670E-4E2C-9525-614890AC2C40}" presName="Name9" presStyleLbl="sibTrans2D1" presStyleIdx="2" presStyleCnt="4" custAng="1237367" custLinFactNeighborY="4345"/>
      <dgm:spPr/>
    </dgm:pt>
    <dgm:pt modelId="{BAB5788B-D149-4EA2-8915-35BEC9DE0F54}" type="pres">
      <dgm:prSet presAssocID="{15101FF2-712A-493F-88AE-A575366AAC6C}" presName="composite2" presStyleCnt="0"/>
      <dgm:spPr/>
    </dgm:pt>
    <dgm:pt modelId="{99A7E6D7-54F0-4908-B826-7CDFBA8012FF}" type="pres">
      <dgm:prSet presAssocID="{15101FF2-712A-493F-88AE-A575366AAC6C}" presName="dummyNode2" presStyleLbl="node1" presStyleIdx="2" presStyleCnt="5"/>
      <dgm:spPr/>
    </dgm:pt>
    <dgm:pt modelId="{C30B2E84-EF2B-49AF-BE8E-2F9AE169DE44}" type="pres">
      <dgm:prSet presAssocID="{15101FF2-712A-493F-88AE-A575366AAC6C}" presName="childNode2" presStyleLbl="bgAcc1" presStyleIdx="3" presStyleCnt="5" custScaleX="119759" custScaleY="194852">
        <dgm:presLayoutVars>
          <dgm:bulletEnabled val="1"/>
        </dgm:presLayoutVars>
      </dgm:prSet>
      <dgm:spPr/>
    </dgm:pt>
    <dgm:pt modelId="{9BAECCA7-A133-48E4-B5DD-D1843A125923}" type="pres">
      <dgm:prSet presAssocID="{15101FF2-712A-493F-88AE-A575366AAC6C}" presName="childNode2tx" presStyleLbl="bgAcc1" presStyleIdx="3" presStyleCnt="5">
        <dgm:presLayoutVars>
          <dgm:bulletEnabled val="1"/>
        </dgm:presLayoutVars>
      </dgm:prSet>
      <dgm:spPr/>
    </dgm:pt>
    <dgm:pt modelId="{745D770F-5996-45E5-99A3-AA10BCF98D83}" type="pres">
      <dgm:prSet presAssocID="{15101FF2-712A-493F-88AE-A575366AAC6C}" presName="parentNode2" presStyleLbl="node1" presStyleIdx="3" presStyleCnt="5" custLinFactNeighborX="1166" custLinFactNeighborY="-98179">
        <dgm:presLayoutVars>
          <dgm:chMax val="0"/>
          <dgm:bulletEnabled val="1"/>
        </dgm:presLayoutVars>
      </dgm:prSet>
      <dgm:spPr/>
    </dgm:pt>
    <dgm:pt modelId="{D281A4E2-0563-4E09-A01A-94408A3572D0}" type="pres">
      <dgm:prSet presAssocID="{15101FF2-712A-493F-88AE-A575366AAC6C}" presName="connSite2" presStyleCnt="0"/>
      <dgm:spPr/>
    </dgm:pt>
    <dgm:pt modelId="{2D37B91F-A65F-4A44-A2BC-CB641AA52C89}" type="pres">
      <dgm:prSet presAssocID="{D0FC3599-671E-4C03-8FF2-EE3339A721BE}" presName="Name18" presStyleLbl="sibTrans2D1" presStyleIdx="3" presStyleCnt="4" custAng="20890355" custLinFactNeighborY="-7024"/>
      <dgm:spPr/>
    </dgm:pt>
    <dgm:pt modelId="{4F13E5B9-E40B-4837-8CBF-352A15BA7491}" type="pres">
      <dgm:prSet presAssocID="{8CA479F7-95D9-4BF7-B434-C5D72F8165E6}" presName="composite1" presStyleCnt="0"/>
      <dgm:spPr/>
    </dgm:pt>
    <dgm:pt modelId="{3FCB6C8F-BB50-45E0-8A37-AAD0B99BE76E}" type="pres">
      <dgm:prSet presAssocID="{8CA479F7-95D9-4BF7-B434-C5D72F8165E6}" presName="dummyNode1" presStyleLbl="node1" presStyleIdx="3" presStyleCnt="5"/>
      <dgm:spPr/>
    </dgm:pt>
    <dgm:pt modelId="{C4B86137-68F0-45CB-85EE-D4706426446D}" type="pres">
      <dgm:prSet presAssocID="{8CA479F7-95D9-4BF7-B434-C5D72F8165E6}" presName="childNode1" presStyleLbl="bgAcc1" presStyleIdx="4" presStyleCnt="5" custScaleX="122035" custScaleY="194852">
        <dgm:presLayoutVars>
          <dgm:bulletEnabled val="1"/>
        </dgm:presLayoutVars>
      </dgm:prSet>
      <dgm:spPr/>
    </dgm:pt>
    <dgm:pt modelId="{D6250120-F773-49D5-BC84-3AD416CBCE8E}" type="pres">
      <dgm:prSet presAssocID="{8CA479F7-95D9-4BF7-B434-C5D72F8165E6}" presName="childNode1tx" presStyleLbl="bgAcc1" presStyleIdx="4" presStyleCnt="5">
        <dgm:presLayoutVars>
          <dgm:bulletEnabled val="1"/>
        </dgm:presLayoutVars>
      </dgm:prSet>
      <dgm:spPr/>
    </dgm:pt>
    <dgm:pt modelId="{161412D8-7188-4207-B1C0-DAEC89051389}" type="pres">
      <dgm:prSet presAssocID="{8CA479F7-95D9-4BF7-B434-C5D72F8165E6}" presName="parentNode1" presStyleLbl="node1" presStyleIdx="4" presStyleCnt="5" custScaleX="124377" custLinFactNeighborX="-10958" custLinFactNeighborY="98180">
        <dgm:presLayoutVars>
          <dgm:chMax val="1"/>
          <dgm:bulletEnabled val="1"/>
        </dgm:presLayoutVars>
      </dgm:prSet>
      <dgm:spPr/>
    </dgm:pt>
    <dgm:pt modelId="{B1D7F9ED-495F-412C-B394-9AF6CAE44E87}" type="pres">
      <dgm:prSet presAssocID="{8CA479F7-95D9-4BF7-B434-C5D72F8165E6}" presName="connSite1" presStyleCnt="0"/>
      <dgm:spPr/>
    </dgm:pt>
  </dgm:ptLst>
  <dgm:cxnLst>
    <dgm:cxn modelId="{9133A201-7C17-4AA8-B674-546B4A173CE3}" srcId="{8CA479F7-95D9-4BF7-B434-C5D72F8165E6}" destId="{C0CA73CA-7DD5-4CF5-9F7E-355522383752}" srcOrd="2" destOrd="0" parTransId="{8051C13A-7C0D-4AC9-AD80-7185DBAFC511}" sibTransId="{C3BF8DDC-DCC1-4395-BAD4-1B29BA614C8D}"/>
    <dgm:cxn modelId="{18F43004-8EE7-43E4-8193-D23625DE1E75}" type="presOf" srcId="{A9735ABF-7573-410B-B2CE-34B6B51502C5}" destId="{7F65574C-F9E9-4893-9499-4F1103D331ED}" srcOrd="1" destOrd="3" presId="urn:microsoft.com/office/officeart/2005/8/layout/hProcess4"/>
    <dgm:cxn modelId="{4459B10F-707E-4A1C-8271-D25B70EBA8D1}" srcId="{5FB68FE4-0AD9-4609-B5CA-992486D4D9C7}" destId="{8CA479F7-95D9-4BF7-B434-C5D72F8165E6}" srcOrd="4" destOrd="0" parTransId="{E0A92694-F89F-4274-A59D-FABE7B526F5F}" sibTransId="{7DE020D6-0678-4893-8FE5-58CF927508CB}"/>
    <dgm:cxn modelId="{9D905F10-0E7A-4BB1-B543-33439AE70073}" type="presOf" srcId="{8416D966-075A-4B14-B947-C59D58E05F6F}" destId="{416C4DD6-F540-4003-ADE6-9A3D7E2D0888}" srcOrd="0" destOrd="0" presId="urn:microsoft.com/office/officeart/2005/8/layout/hProcess4"/>
    <dgm:cxn modelId="{DD6CF812-4A9E-4F73-9ACF-E82ADD86493B}" srcId="{15101FF2-712A-493F-88AE-A575366AAC6C}" destId="{651AC919-840B-4516-A911-6A3912EEB050}" srcOrd="1" destOrd="0" parTransId="{5B3DBCA2-73E7-492A-9F57-EC17549B5A56}" sibTransId="{BF7F5288-8521-458C-8C0B-C0F05EAFEEBC}"/>
    <dgm:cxn modelId="{DCF12314-F6D0-4151-BA4D-C27D9676A7C0}" type="presOf" srcId="{EDF94D02-8E6B-498B-A331-CED8B5741119}" destId="{C4B86137-68F0-45CB-85EE-D4706426446D}" srcOrd="0" destOrd="0" presId="urn:microsoft.com/office/officeart/2005/8/layout/hProcess4"/>
    <dgm:cxn modelId="{AF467B15-1356-4174-B47F-2B673D5B076A}" type="presOf" srcId="{E03541AB-0010-4C40-8AD4-8810B751F467}" destId="{1B7B7B65-9264-4385-9ABD-9647728883DA}" srcOrd="1" destOrd="2" presId="urn:microsoft.com/office/officeart/2005/8/layout/hProcess4"/>
    <dgm:cxn modelId="{97BFE815-A3F4-450E-A64D-8B4E79831162}" srcId="{8CA479F7-95D9-4BF7-B434-C5D72F8165E6}" destId="{EDF94D02-8E6B-498B-A331-CED8B5741119}" srcOrd="0" destOrd="0" parTransId="{A16F16AA-D918-461B-A87C-38CB8F5FADF5}" sibTransId="{100F1DE3-70E7-4CAA-AB7C-236C80468343}"/>
    <dgm:cxn modelId="{14F20119-CEF7-40E6-945E-EBAC27C4B7CB}" type="presOf" srcId="{15101FF2-712A-493F-88AE-A575366AAC6C}" destId="{745D770F-5996-45E5-99A3-AA10BCF98D83}" srcOrd="0" destOrd="0" presId="urn:microsoft.com/office/officeart/2005/8/layout/hProcess4"/>
    <dgm:cxn modelId="{2321C219-2618-42F8-A967-E5B3461ED7AD}" srcId="{5FB68FE4-0AD9-4609-B5CA-992486D4D9C7}" destId="{4C3111BB-8A08-4B6E-8A6C-8850E8B4CC3F}" srcOrd="1" destOrd="0" parTransId="{FF3173DB-D87C-45E5-B181-329A31A60F77}" sibTransId="{8416D966-075A-4B14-B947-C59D58E05F6F}"/>
    <dgm:cxn modelId="{655BCE27-1111-4790-A292-91998B34B830}" type="presOf" srcId="{E98FAA79-A794-475C-80D0-A1E494852E8A}" destId="{58DF4303-82B1-406B-A040-7A651CD93AA9}" srcOrd="0" destOrd="0" presId="urn:microsoft.com/office/officeart/2005/8/layout/hProcess4"/>
    <dgm:cxn modelId="{09EC7C2B-23FE-443D-8DB1-127324528B54}" type="presOf" srcId="{766C7BBE-D952-451A-8745-0C9D6C37AAF0}" destId="{7F65574C-F9E9-4893-9499-4F1103D331ED}" srcOrd="1" destOrd="4" presId="urn:microsoft.com/office/officeart/2005/8/layout/hProcess4"/>
    <dgm:cxn modelId="{8F946C30-009D-4684-BAF0-04B6643061A0}" type="presOf" srcId="{2495749C-EC14-4BB7-809B-D6FA97CC4C48}" destId="{AAF07E4A-6559-4A91-80C1-891CED07EFE4}" srcOrd="0" destOrd="0" presId="urn:microsoft.com/office/officeart/2005/8/layout/hProcess4"/>
    <dgm:cxn modelId="{225C0F31-9BF3-4D07-8FAF-ED542C86B155}" srcId="{4C3111BB-8A08-4B6E-8A6C-8850E8B4CC3F}" destId="{B654672B-5705-49DF-95C4-F8B561DCF15E}" srcOrd="0" destOrd="0" parTransId="{A9B82FCC-3286-4004-9176-75DDC9C2E051}" sibTransId="{C9A56790-E230-41ED-B91A-EC241FD8174D}"/>
    <dgm:cxn modelId="{59A8CE35-C52C-4EF0-A2FD-5A219409E59B}" srcId="{5FB68FE4-0AD9-4609-B5CA-992486D4D9C7}" destId="{5B9C85D2-AE01-45BD-8FCA-01D5FE4620BB}" srcOrd="0" destOrd="0" parTransId="{5C7490DD-0B36-4169-9052-0BA41146EEC4}" sibTransId="{EEB37034-2B27-419D-83A2-B7A6052A78F3}"/>
    <dgm:cxn modelId="{7E44FD36-CFF6-4042-8C0A-29A5992DBD1C}" srcId="{5B9C85D2-AE01-45BD-8FCA-01D5FE4620BB}" destId="{BA440E58-01F3-49D7-9AE4-C2F658D19282}" srcOrd="5" destOrd="0" parTransId="{1015E73D-8C18-49E2-A0E4-6B23EDD5E810}" sibTransId="{12C4EF40-99C1-4075-B712-6CBC628FD93A}"/>
    <dgm:cxn modelId="{F02FA23A-00FA-4708-85DC-E07ED2B503CE}" type="presOf" srcId="{D0FC3599-671E-4C03-8FF2-EE3339A721BE}" destId="{2D37B91F-A65F-4A44-A2BC-CB641AA52C89}" srcOrd="0" destOrd="0" presId="urn:microsoft.com/office/officeart/2005/8/layout/hProcess4"/>
    <dgm:cxn modelId="{E820893E-49AA-4334-99EE-AFF7D82BF3FE}" type="presOf" srcId="{C0CA73CA-7DD5-4CF5-9F7E-355522383752}" destId="{D6250120-F773-49D5-BC84-3AD416CBCE8E}" srcOrd="1" destOrd="2" presId="urn:microsoft.com/office/officeart/2005/8/layout/hProcess4"/>
    <dgm:cxn modelId="{A453625D-CDEE-4B92-9A2F-94DCEEB74765}" type="presOf" srcId="{651AC919-840B-4516-A911-6A3912EEB050}" destId="{9BAECCA7-A133-48E4-B5DD-D1843A125923}" srcOrd="1" destOrd="1" presId="urn:microsoft.com/office/officeart/2005/8/layout/hProcess4"/>
    <dgm:cxn modelId="{FE3D5A5D-C969-402F-BB0B-E2F955F8F7E1}" type="presOf" srcId="{87CFAB34-ED4A-479A-AC18-3970927974C8}" destId="{1B7B7B65-9264-4385-9ABD-9647728883DA}" srcOrd="1" destOrd="3" presId="urn:microsoft.com/office/officeart/2005/8/layout/hProcess4"/>
    <dgm:cxn modelId="{83396366-E776-42B8-B69A-CD471ACBE403}" srcId="{5FB68FE4-0AD9-4609-B5CA-992486D4D9C7}" destId="{15101FF2-712A-493F-88AE-A575366AAC6C}" srcOrd="3" destOrd="0" parTransId="{F734BB88-0B42-4433-8369-4EE16B4057EB}" sibTransId="{D0FC3599-671E-4C03-8FF2-EE3339A721BE}"/>
    <dgm:cxn modelId="{D898C947-5C2E-469C-9199-204C0EEDB4EB}" type="presOf" srcId="{3E89BF6A-4873-450A-9004-7216AF51F477}" destId="{1B7B7B65-9264-4385-9ABD-9647728883DA}" srcOrd="1" destOrd="1" presId="urn:microsoft.com/office/officeart/2005/8/layout/hProcess4"/>
    <dgm:cxn modelId="{29BC7C48-4114-437E-AE02-1A405BF02756}" type="presOf" srcId="{5FB68FE4-0AD9-4609-B5CA-992486D4D9C7}" destId="{34F800AD-02C3-48A7-8375-19BE2AF89CCD}" srcOrd="0" destOrd="0" presId="urn:microsoft.com/office/officeart/2005/8/layout/hProcess4"/>
    <dgm:cxn modelId="{678AB468-B352-4F1E-8BCC-D201848E35AE}" srcId="{5B9C85D2-AE01-45BD-8FCA-01D5FE4620BB}" destId="{16FBB4A5-3B2A-4864-B74D-BFD106A0462F}" srcOrd="6" destOrd="0" parTransId="{BA55FC65-E1D3-4CEC-A448-D6DFCF51B6D4}" sibTransId="{2038A66D-8AFA-4C0E-86BE-8B8C64F821E0}"/>
    <dgm:cxn modelId="{8EC2F169-DF9A-4A0B-B28A-087F51C85168}" type="presOf" srcId="{2C592202-C4A7-470E-928F-A4A4D3B34FCC}" destId="{7F65574C-F9E9-4893-9499-4F1103D331ED}" srcOrd="1" destOrd="1" presId="urn:microsoft.com/office/officeart/2005/8/layout/hProcess4"/>
    <dgm:cxn modelId="{BF69116A-F6C5-4C9C-A534-B95FDAA37E7B}" type="presOf" srcId="{1FE313DF-FC46-44CA-93E4-795B11C4F83B}" destId="{3B43D74C-49E6-4A77-BE61-16E062E0C18A}" srcOrd="0" destOrd="0" presId="urn:microsoft.com/office/officeart/2005/8/layout/hProcess4"/>
    <dgm:cxn modelId="{13BB906B-5B16-478E-A229-9FA661E373C6}" type="presOf" srcId="{EDF94D02-8E6B-498B-A331-CED8B5741119}" destId="{D6250120-F773-49D5-BC84-3AD416CBCE8E}" srcOrd="1" destOrd="0" presId="urn:microsoft.com/office/officeart/2005/8/layout/hProcess4"/>
    <dgm:cxn modelId="{FB5CC84D-80BF-4C15-AF5A-FA52EFFD3932}" srcId="{4C3111BB-8A08-4B6E-8A6C-8850E8B4CC3F}" destId="{2C592202-C4A7-470E-928F-A4A4D3B34FCC}" srcOrd="1" destOrd="0" parTransId="{EE648A89-4B8E-49D8-BC67-03F1DCB11A53}" sibTransId="{45DB46AA-B2D6-42EC-BEB4-3C9DD93CD646}"/>
    <dgm:cxn modelId="{56A5056F-0DD9-45AA-8552-D076FF57FB9E}" srcId="{4C3111BB-8A08-4B6E-8A6C-8850E8B4CC3F}" destId="{02AAD29E-EE9D-4D7D-B4F5-A098E3FD9A77}" srcOrd="2" destOrd="0" parTransId="{59F40EB4-F286-48C1-A319-AD53493874D2}" sibTransId="{4F1484EF-83DA-4747-B373-3B7807EBE4BC}"/>
    <dgm:cxn modelId="{5E700D71-1AF5-40BC-B46A-75CFBF939EF4}" type="presOf" srcId="{5B9C85D2-AE01-45BD-8FCA-01D5FE4620BB}" destId="{4083FF0F-CEA6-477C-BE9B-6DE45D3A1B9D}" srcOrd="0" destOrd="0" presId="urn:microsoft.com/office/officeart/2005/8/layout/hProcess4"/>
    <dgm:cxn modelId="{14318853-C45B-4989-8A44-9E1D55B392E6}" type="presOf" srcId="{071B4DDD-9E8F-4C2C-9B7B-C3D283885C2D}" destId="{1B7B7B65-9264-4385-9ABD-9647728883DA}" srcOrd="1" destOrd="4" presId="urn:microsoft.com/office/officeart/2005/8/layout/hProcess4"/>
    <dgm:cxn modelId="{D206FE75-EF93-4C26-BA91-464B462E6F4C}" type="presOf" srcId="{E98FAA79-A794-475C-80D0-A1E494852E8A}" destId="{1B7B7B65-9264-4385-9ABD-9647728883DA}" srcOrd="1" destOrd="0" presId="urn:microsoft.com/office/officeart/2005/8/layout/hProcess4"/>
    <dgm:cxn modelId="{1D3D0B58-8B96-4FEB-9C19-AFE53C0C0719}" type="presOf" srcId="{B654672B-5705-49DF-95C4-F8B561DCF15E}" destId="{3714090C-CF5C-4685-A66A-D4FA74EC4CE3}" srcOrd="0" destOrd="0" presId="urn:microsoft.com/office/officeart/2005/8/layout/hProcess4"/>
    <dgm:cxn modelId="{5FFD9759-2CEF-48D0-A85A-091101A6452B}" type="presOf" srcId="{C0CA73CA-7DD5-4CF5-9F7E-355522383752}" destId="{C4B86137-68F0-45CB-85EE-D4706426446D}" srcOrd="0" destOrd="2" presId="urn:microsoft.com/office/officeart/2005/8/layout/hProcess4"/>
    <dgm:cxn modelId="{AF45C47A-5CA1-4096-8551-14C16FB4C378}" type="presOf" srcId="{758A53B2-03E1-436B-987B-71EB0B3F5F36}" destId="{C30B2E84-EF2B-49AF-BE8E-2F9AE169DE44}" srcOrd="0" destOrd="0" presId="urn:microsoft.com/office/officeart/2005/8/layout/hProcess4"/>
    <dgm:cxn modelId="{7E4BD27C-9E3F-4C15-82D9-389323A230C4}" type="presOf" srcId="{2C592202-C4A7-470E-928F-A4A4D3B34FCC}" destId="{3714090C-CF5C-4685-A66A-D4FA74EC4CE3}" srcOrd="0" destOrd="1" presId="urn:microsoft.com/office/officeart/2005/8/layout/hProcess4"/>
    <dgm:cxn modelId="{C1E82C89-87B7-4242-9669-730415FFC1EC}" srcId="{5B9C85D2-AE01-45BD-8FCA-01D5FE4620BB}" destId="{87CFAB34-ED4A-479A-AC18-3970927974C8}" srcOrd="3" destOrd="0" parTransId="{0C46D28A-E639-47FB-9457-9C4EF39518B9}" sibTransId="{D908756E-22D2-418E-8C54-99DDE6E535F7}"/>
    <dgm:cxn modelId="{8584A689-25BB-48EC-8139-5D9924C982FC}" type="presOf" srcId="{1AD70EC9-2BCA-4C51-AC89-95A385CDB6CA}" destId="{7F65574C-F9E9-4893-9499-4F1103D331ED}" srcOrd="1" destOrd="5" presId="urn:microsoft.com/office/officeart/2005/8/layout/hProcess4"/>
    <dgm:cxn modelId="{E46D4B8A-4422-4BB4-AB09-5E23413BD145}" type="presOf" srcId="{16FBB4A5-3B2A-4864-B74D-BFD106A0462F}" destId="{1B7B7B65-9264-4385-9ABD-9647728883DA}" srcOrd="1" destOrd="6" presId="urn:microsoft.com/office/officeart/2005/8/layout/hProcess4"/>
    <dgm:cxn modelId="{0EF64F8B-0DE7-4AF5-8822-25A20BF70A15}" type="presOf" srcId="{3E89BF6A-4873-450A-9004-7216AF51F477}" destId="{58DF4303-82B1-406B-A040-7A651CD93AA9}" srcOrd="0" destOrd="1" presId="urn:microsoft.com/office/officeart/2005/8/layout/hProcess4"/>
    <dgm:cxn modelId="{BBA7938D-DC44-41F1-A2E8-9B9A40D6FC77}" type="presOf" srcId="{02AAD29E-EE9D-4D7D-B4F5-A098E3FD9A77}" destId="{3714090C-CF5C-4685-A66A-D4FA74EC4CE3}" srcOrd="0" destOrd="2" presId="urn:microsoft.com/office/officeart/2005/8/layout/hProcess4"/>
    <dgm:cxn modelId="{2486CA8D-9FB2-4980-BA14-1BD98C8CB532}" type="presOf" srcId="{51AA47B6-25CC-462A-BDB6-B1FEF92B57DD}" destId="{C4B86137-68F0-45CB-85EE-D4706426446D}" srcOrd="0" destOrd="3" presId="urn:microsoft.com/office/officeart/2005/8/layout/hProcess4"/>
    <dgm:cxn modelId="{6265D58E-F4BE-49D2-B696-915C3D08D8B2}" type="presOf" srcId="{16FBB4A5-3B2A-4864-B74D-BFD106A0462F}" destId="{58DF4303-82B1-406B-A040-7A651CD93AA9}" srcOrd="0" destOrd="6" presId="urn:microsoft.com/office/officeart/2005/8/layout/hProcess4"/>
    <dgm:cxn modelId="{B6EBB791-AD9B-4CCF-802B-D9DB32ABDB3C}" srcId="{8CA479F7-95D9-4BF7-B434-C5D72F8165E6}" destId="{6F416B1F-EB6C-406A-B26D-DDED731E00C8}" srcOrd="1" destOrd="0" parTransId="{A604E915-973D-4A4F-A86C-51438EB854D7}" sibTransId="{0EA41D45-FF48-49A1-B129-F19CC3243299}"/>
    <dgm:cxn modelId="{0F580C93-686C-4BE6-89EB-41733FC075B8}" type="presOf" srcId="{6B517238-670E-4E2C-9525-614890AC2C40}" destId="{79943CB3-F8E8-4C3A-8665-D691422811D8}" srcOrd="0" destOrd="0" presId="urn:microsoft.com/office/officeart/2005/8/layout/hProcess4"/>
    <dgm:cxn modelId="{5E083C93-9BBF-4031-B064-5D2ED4F64453}" type="presOf" srcId="{1AD70EC9-2BCA-4C51-AC89-95A385CDB6CA}" destId="{3714090C-CF5C-4685-A66A-D4FA74EC4CE3}" srcOrd="0" destOrd="5" presId="urn:microsoft.com/office/officeart/2005/8/layout/hProcess4"/>
    <dgm:cxn modelId="{D3323996-BAF4-4431-B54D-B1BFB6A6ECD4}" srcId="{5B9C85D2-AE01-45BD-8FCA-01D5FE4620BB}" destId="{071B4DDD-9E8F-4C2C-9B7B-C3D283885C2D}" srcOrd="4" destOrd="0" parTransId="{0F956E68-4A26-44F4-A17E-8D761BDC610B}" sibTransId="{AF72407C-3AA6-4EE2-BDD2-5D2F4242F4AD}"/>
    <dgm:cxn modelId="{B5713D96-423C-49A9-BCEE-17D4EA47842F}" srcId="{5B9C85D2-AE01-45BD-8FCA-01D5FE4620BB}" destId="{E98FAA79-A794-475C-80D0-A1E494852E8A}" srcOrd="0" destOrd="0" parTransId="{B77303B3-5A83-4F63-AA5B-1214D7D3CEEB}" sibTransId="{C06C5A5F-5DCF-4ECD-845A-434220E428CF}"/>
    <dgm:cxn modelId="{444C159B-2279-42EF-A36F-9FCC0F67924F}" srcId="{5FB68FE4-0AD9-4609-B5CA-992486D4D9C7}" destId="{2495749C-EC14-4BB7-809B-D6FA97CC4C48}" srcOrd="2" destOrd="0" parTransId="{74BBD160-70EA-41FA-98A2-59389778515C}" sibTransId="{6B517238-670E-4E2C-9525-614890AC2C40}"/>
    <dgm:cxn modelId="{2675269C-D2B4-4100-B210-326FDD1FAC05}" srcId="{2495749C-EC14-4BB7-809B-D6FA97CC4C48}" destId="{431ED4B9-1B66-4E17-A3DD-8CAA1D45B131}" srcOrd="1" destOrd="0" parTransId="{7F3A4429-C270-4D02-A75A-ACE7617E6425}" sibTransId="{E535AB80-9CF0-4EC4-A81F-84080F51A29D}"/>
    <dgm:cxn modelId="{34CD819C-28E2-4593-8221-39D80FD9F0F5}" type="presOf" srcId="{431ED4B9-1B66-4E17-A3DD-8CAA1D45B131}" destId="{358DB470-361D-40D3-B7FF-22806B4CF3CE}" srcOrd="1" destOrd="1" presId="urn:microsoft.com/office/officeart/2005/8/layout/hProcess4"/>
    <dgm:cxn modelId="{BCBB1E9D-C4D2-45D5-B732-F4F1E5F2B262}" srcId="{8CA479F7-95D9-4BF7-B434-C5D72F8165E6}" destId="{51AA47B6-25CC-462A-BDB6-B1FEF92B57DD}" srcOrd="3" destOrd="0" parTransId="{288E67C5-F6E4-4E7C-99DD-AEF3006892F8}" sibTransId="{0F99E34B-AA57-4459-A8A5-E3602D24FDAF}"/>
    <dgm:cxn modelId="{A2D7EBAA-CB24-4F8B-8F23-451C2C213554}" type="presOf" srcId="{BA440E58-01F3-49D7-9AE4-C2F658D19282}" destId="{1B7B7B65-9264-4385-9ABD-9647728883DA}" srcOrd="1" destOrd="5" presId="urn:microsoft.com/office/officeart/2005/8/layout/hProcess4"/>
    <dgm:cxn modelId="{FC23DAAD-0463-40B6-9DD1-C221577C537D}" srcId="{4C3111BB-8A08-4B6E-8A6C-8850E8B4CC3F}" destId="{1AD70EC9-2BCA-4C51-AC89-95A385CDB6CA}" srcOrd="5" destOrd="0" parTransId="{7480C379-FA48-4991-A41C-BEE6B98940A9}" sibTransId="{D565B6BD-FE95-44F8-86BC-8BF5B3319B51}"/>
    <dgm:cxn modelId="{5EFB5CB6-1151-4B11-A471-5961ED295949}" type="presOf" srcId="{431ED4B9-1B66-4E17-A3DD-8CAA1D45B131}" destId="{3B43D74C-49E6-4A77-BE61-16E062E0C18A}" srcOrd="0" destOrd="1" presId="urn:microsoft.com/office/officeart/2005/8/layout/hProcess4"/>
    <dgm:cxn modelId="{E647C4BA-1700-4652-B1C4-E5B953BFE66D}" srcId="{4C3111BB-8A08-4B6E-8A6C-8850E8B4CC3F}" destId="{A9735ABF-7573-410B-B2CE-34B6B51502C5}" srcOrd="3" destOrd="0" parTransId="{BA46D8A2-0350-47CE-824E-D624FCF72087}" sibTransId="{3E1B521F-D4EA-44ED-84E3-A19370878CD2}"/>
    <dgm:cxn modelId="{BC7844C3-FB7C-4C61-BF83-539C9A8550C5}" type="presOf" srcId="{B654672B-5705-49DF-95C4-F8B561DCF15E}" destId="{7F65574C-F9E9-4893-9499-4F1103D331ED}" srcOrd="1" destOrd="0" presId="urn:microsoft.com/office/officeart/2005/8/layout/hProcess4"/>
    <dgm:cxn modelId="{3D33A9C3-3684-4394-A881-CCD3061FDADD}" srcId="{5B9C85D2-AE01-45BD-8FCA-01D5FE4620BB}" destId="{E03541AB-0010-4C40-8AD4-8810B751F467}" srcOrd="2" destOrd="0" parTransId="{01B38756-54FD-4417-AD5E-2F7B7B4F1340}" sibTransId="{F0A6B606-3BC2-4331-8CA4-3292708BB201}"/>
    <dgm:cxn modelId="{5B035FC6-858B-4487-B949-E62B6272D7D9}" srcId="{5B9C85D2-AE01-45BD-8FCA-01D5FE4620BB}" destId="{3E89BF6A-4873-450A-9004-7216AF51F477}" srcOrd="1" destOrd="0" parTransId="{3446C3D3-202C-468C-AE46-29226BE8B91A}" sibTransId="{A3430D36-CB7E-4992-A423-13954E0C473B}"/>
    <dgm:cxn modelId="{835878C8-03AD-413C-985C-50AC0E604934}" type="presOf" srcId="{758A53B2-03E1-436B-987B-71EB0B3F5F36}" destId="{9BAECCA7-A133-48E4-B5DD-D1843A125923}" srcOrd="1" destOrd="0" presId="urn:microsoft.com/office/officeart/2005/8/layout/hProcess4"/>
    <dgm:cxn modelId="{A8E353C9-7A99-43C7-B20C-72315674AE1C}" type="presOf" srcId="{A9735ABF-7573-410B-B2CE-34B6B51502C5}" destId="{3714090C-CF5C-4685-A66A-D4FA74EC4CE3}" srcOrd="0" destOrd="3" presId="urn:microsoft.com/office/officeart/2005/8/layout/hProcess4"/>
    <dgm:cxn modelId="{292403CB-4B7C-44E5-A54A-8FA0A645CE26}" type="presOf" srcId="{02AAD29E-EE9D-4D7D-B4F5-A098E3FD9A77}" destId="{7F65574C-F9E9-4893-9499-4F1103D331ED}" srcOrd="1" destOrd="2" presId="urn:microsoft.com/office/officeart/2005/8/layout/hProcess4"/>
    <dgm:cxn modelId="{3F7800CD-47CC-4728-B1B0-DF61D7B4E22B}" type="presOf" srcId="{6F416B1F-EB6C-406A-B26D-DDED731E00C8}" destId="{D6250120-F773-49D5-BC84-3AD416CBCE8E}" srcOrd="1" destOrd="1" presId="urn:microsoft.com/office/officeart/2005/8/layout/hProcess4"/>
    <dgm:cxn modelId="{4C053ECF-1360-4568-8BAB-B00B764E093A}" srcId="{15101FF2-712A-493F-88AE-A575366AAC6C}" destId="{758A53B2-03E1-436B-987B-71EB0B3F5F36}" srcOrd="0" destOrd="0" parTransId="{0434A833-D790-49C5-92BB-E9011EFFBAEC}" sibTransId="{57A56C81-ECD4-40A6-9F75-36AA052C5C88}"/>
    <dgm:cxn modelId="{E31CD0CF-84A8-4BCC-9C41-F0CCA6DE2006}" type="presOf" srcId="{EEB37034-2B27-419D-83A2-B7A6052A78F3}" destId="{3F0B0A75-875E-4E69-A6A7-5AF96A60D551}" srcOrd="0" destOrd="0" presId="urn:microsoft.com/office/officeart/2005/8/layout/hProcess4"/>
    <dgm:cxn modelId="{3184A1D1-44EC-4821-BC4A-2ABF7B59D583}" type="presOf" srcId="{E03541AB-0010-4C40-8AD4-8810B751F467}" destId="{58DF4303-82B1-406B-A040-7A651CD93AA9}" srcOrd="0" destOrd="2" presId="urn:microsoft.com/office/officeart/2005/8/layout/hProcess4"/>
    <dgm:cxn modelId="{396E42D3-0DD9-48F1-AA12-D5A453E2035A}" type="presOf" srcId="{1FE313DF-FC46-44CA-93E4-795B11C4F83B}" destId="{358DB470-361D-40D3-B7FF-22806B4CF3CE}" srcOrd="1" destOrd="0" presId="urn:microsoft.com/office/officeart/2005/8/layout/hProcess4"/>
    <dgm:cxn modelId="{416FF8DA-8EBE-4521-861C-646FC8526169}" type="presOf" srcId="{4C3111BB-8A08-4B6E-8A6C-8850E8B4CC3F}" destId="{80A8A848-C584-4198-9F15-20FC4A86B3F7}" srcOrd="0" destOrd="0" presId="urn:microsoft.com/office/officeart/2005/8/layout/hProcess4"/>
    <dgm:cxn modelId="{4E47CFE3-622B-43D6-8913-9204919A6B65}" type="presOf" srcId="{6F416B1F-EB6C-406A-B26D-DDED731E00C8}" destId="{C4B86137-68F0-45CB-85EE-D4706426446D}" srcOrd="0" destOrd="1" presId="urn:microsoft.com/office/officeart/2005/8/layout/hProcess4"/>
    <dgm:cxn modelId="{5EC61FE4-5F33-4C83-9D85-6EECF5966BBC}" type="presOf" srcId="{BA440E58-01F3-49D7-9AE4-C2F658D19282}" destId="{58DF4303-82B1-406B-A040-7A651CD93AA9}" srcOrd="0" destOrd="5" presId="urn:microsoft.com/office/officeart/2005/8/layout/hProcess4"/>
    <dgm:cxn modelId="{E29548E4-1EF4-4114-AD8C-261A6B9B47E8}" type="presOf" srcId="{8CA479F7-95D9-4BF7-B434-C5D72F8165E6}" destId="{161412D8-7188-4207-B1C0-DAEC89051389}" srcOrd="0" destOrd="0" presId="urn:microsoft.com/office/officeart/2005/8/layout/hProcess4"/>
    <dgm:cxn modelId="{9CF87AE7-B5DE-42BD-AE08-AA4E660DA383}" type="presOf" srcId="{51AA47B6-25CC-462A-BDB6-B1FEF92B57DD}" destId="{D6250120-F773-49D5-BC84-3AD416CBCE8E}" srcOrd="1" destOrd="3" presId="urn:microsoft.com/office/officeart/2005/8/layout/hProcess4"/>
    <dgm:cxn modelId="{FF7D3AE8-E01E-4FE3-98DB-4A5052B38574}" type="presOf" srcId="{87CFAB34-ED4A-479A-AC18-3970927974C8}" destId="{58DF4303-82B1-406B-A040-7A651CD93AA9}" srcOrd="0" destOrd="3" presId="urn:microsoft.com/office/officeart/2005/8/layout/hProcess4"/>
    <dgm:cxn modelId="{CC5FC3ED-A286-469E-B978-55F46D51DACD}" type="presOf" srcId="{766C7BBE-D952-451A-8745-0C9D6C37AAF0}" destId="{3714090C-CF5C-4685-A66A-D4FA74EC4CE3}" srcOrd="0" destOrd="4" presId="urn:microsoft.com/office/officeart/2005/8/layout/hProcess4"/>
    <dgm:cxn modelId="{3368E2ED-77A3-4B69-AD37-82A54E3FF7DC}" type="presOf" srcId="{651AC919-840B-4516-A911-6A3912EEB050}" destId="{C30B2E84-EF2B-49AF-BE8E-2F9AE169DE44}" srcOrd="0" destOrd="1" presId="urn:microsoft.com/office/officeart/2005/8/layout/hProcess4"/>
    <dgm:cxn modelId="{152CCDEF-508E-478B-9F7F-FFCE2DEF673F}" srcId="{4C3111BB-8A08-4B6E-8A6C-8850E8B4CC3F}" destId="{766C7BBE-D952-451A-8745-0C9D6C37AAF0}" srcOrd="4" destOrd="0" parTransId="{318CFFAF-66FF-4FDB-A8CE-B04365EA109D}" sibTransId="{A1B7DA8A-9488-45CC-B4B8-FF07AA282AAB}"/>
    <dgm:cxn modelId="{CD9C3EF1-37A7-44E1-BEE3-96AC82940A85}" type="presOf" srcId="{071B4DDD-9E8F-4C2C-9B7B-C3D283885C2D}" destId="{58DF4303-82B1-406B-A040-7A651CD93AA9}" srcOrd="0" destOrd="4" presId="urn:microsoft.com/office/officeart/2005/8/layout/hProcess4"/>
    <dgm:cxn modelId="{144C93F8-E8D4-4809-B0FF-A5CD4492F373}" srcId="{2495749C-EC14-4BB7-809B-D6FA97CC4C48}" destId="{1FE313DF-FC46-44CA-93E4-795B11C4F83B}" srcOrd="0" destOrd="0" parTransId="{FFA0D296-CD11-4C9D-8B08-E79713FB0CE9}" sibTransId="{F5394F19-D861-4E1D-8113-1447A26E82DA}"/>
    <dgm:cxn modelId="{7E1DDC8A-AC13-48CE-B947-83476B4D0527}" type="presParOf" srcId="{34F800AD-02C3-48A7-8375-19BE2AF89CCD}" destId="{3E6B37A4-B6A8-49AC-81CF-A3EE60A8DBF6}" srcOrd="0" destOrd="0" presId="urn:microsoft.com/office/officeart/2005/8/layout/hProcess4"/>
    <dgm:cxn modelId="{336367A3-C646-43FB-B3F6-6EDD77D7B703}" type="presParOf" srcId="{34F800AD-02C3-48A7-8375-19BE2AF89CCD}" destId="{C0217E8F-8E7F-4769-BC8E-83E33A674A19}" srcOrd="1" destOrd="0" presId="urn:microsoft.com/office/officeart/2005/8/layout/hProcess4"/>
    <dgm:cxn modelId="{A12E5BD4-6FD6-4270-821B-201B28A1373F}" type="presParOf" srcId="{34F800AD-02C3-48A7-8375-19BE2AF89CCD}" destId="{172F6039-9254-4052-AEE2-F9D8C714E51C}" srcOrd="2" destOrd="0" presId="urn:microsoft.com/office/officeart/2005/8/layout/hProcess4"/>
    <dgm:cxn modelId="{964A6972-704E-4CEF-B7F9-1D9B3AA746B4}" type="presParOf" srcId="{172F6039-9254-4052-AEE2-F9D8C714E51C}" destId="{EE4C163A-36DB-4761-9554-942C4980B118}" srcOrd="0" destOrd="0" presId="urn:microsoft.com/office/officeart/2005/8/layout/hProcess4"/>
    <dgm:cxn modelId="{614253CB-DF09-4DCB-A144-E48FF02E5024}" type="presParOf" srcId="{EE4C163A-36DB-4761-9554-942C4980B118}" destId="{54E2EDCC-AB8E-48C9-8EB1-71A8DF547C7B}" srcOrd="0" destOrd="0" presId="urn:microsoft.com/office/officeart/2005/8/layout/hProcess4"/>
    <dgm:cxn modelId="{51635643-3957-4E69-B711-279DC3D11D99}" type="presParOf" srcId="{EE4C163A-36DB-4761-9554-942C4980B118}" destId="{58DF4303-82B1-406B-A040-7A651CD93AA9}" srcOrd="1" destOrd="0" presId="urn:microsoft.com/office/officeart/2005/8/layout/hProcess4"/>
    <dgm:cxn modelId="{2528027E-5A5D-4056-A7DE-E3EB68601B42}" type="presParOf" srcId="{EE4C163A-36DB-4761-9554-942C4980B118}" destId="{1B7B7B65-9264-4385-9ABD-9647728883DA}" srcOrd="2" destOrd="0" presId="urn:microsoft.com/office/officeart/2005/8/layout/hProcess4"/>
    <dgm:cxn modelId="{969B562D-B9CE-4C2D-89D4-F742B522DC81}" type="presParOf" srcId="{EE4C163A-36DB-4761-9554-942C4980B118}" destId="{4083FF0F-CEA6-477C-BE9B-6DE45D3A1B9D}" srcOrd="3" destOrd="0" presId="urn:microsoft.com/office/officeart/2005/8/layout/hProcess4"/>
    <dgm:cxn modelId="{C1A599E1-82B8-477E-A588-DE23B577B987}" type="presParOf" srcId="{EE4C163A-36DB-4761-9554-942C4980B118}" destId="{DA32BCF1-77E8-4A34-AC0A-B16DD5710A50}" srcOrd="4" destOrd="0" presId="urn:microsoft.com/office/officeart/2005/8/layout/hProcess4"/>
    <dgm:cxn modelId="{F26A65AE-D633-4515-91C8-9F387772C5B3}" type="presParOf" srcId="{172F6039-9254-4052-AEE2-F9D8C714E51C}" destId="{3F0B0A75-875E-4E69-A6A7-5AF96A60D551}" srcOrd="1" destOrd="0" presId="urn:microsoft.com/office/officeart/2005/8/layout/hProcess4"/>
    <dgm:cxn modelId="{EF7D4206-0B09-47B3-811A-3BC3E0CC83E1}" type="presParOf" srcId="{172F6039-9254-4052-AEE2-F9D8C714E51C}" destId="{C2CF00C9-3271-42D1-8E55-B6AB6B7FC16F}" srcOrd="2" destOrd="0" presId="urn:microsoft.com/office/officeart/2005/8/layout/hProcess4"/>
    <dgm:cxn modelId="{78388DE4-9A52-4D6E-AC51-4DF92E2795EA}" type="presParOf" srcId="{C2CF00C9-3271-42D1-8E55-B6AB6B7FC16F}" destId="{2481992D-6E2B-4CF0-A5B0-23461A81199C}" srcOrd="0" destOrd="0" presId="urn:microsoft.com/office/officeart/2005/8/layout/hProcess4"/>
    <dgm:cxn modelId="{BFD865F1-0C3B-412E-868A-4EDD8AE24DA1}" type="presParOf" srcId="{C2CF00C9-3271-42D1-8E55-B6AB6B7FC16F}" destId="{3714090C-CF5C-4685-A66A-D4FA74EC4CE3}" srcOrd="1" destOrd="0" presId="urn:microsoft.com/office/officeart/2005/8/layout/hProcess4"/>
    <dgm:cxn modelId="{AFDC3045-F5D9-483C-921D-77DA84177A62}" type="presParOf" srcId="{C2CF00C9-3271-42D1-8E55-B6AB6B7FC16F}" destId="{7F65574C-F9E9-4893-9499-4F1103D331ED}" srcOrd="2" destOrd="0" presId="urn:microsoft.com/office/officeart/2005/8/layout/hProcess4"/>
    <dgm:cxn modelId="{8F705625-F392-4086-BBDA-AA407E6850F1}" type="presParOf" srcId="{C2CF00C9-3271-42D1-8E55-B6AB6B7FC16F}" destId="{80A8A848-C584-4198-9F15-20FC4A86B3F7}" srcOrd="3" destOrd="0" presId="urn:microsoft.com/office/officeart/2005/8/layout/hProcess4"/>
    <dgm:cxn modelId="{D4E69485-22E0-4180-912D-63C1BE339DAE}" type="presParOf" srcId="{C2CF00C9-3271-42D1-8E55-B6AB6B7FC16F}" destId="{47BC03A8-1601-4439-AB9C-ADFA7E4EB3AF}" srcOrd="4" destOrd="0" presId="urn:microsoft.com/office/officeart/2005/8/layout/hProcess4"/>
    <dgm:cxn modelId="{D5BDF980-046D-4659-8EF0-363F85522936}" type="presParOf" srcId="{172F6039-9254-4052-AEE2-F9D8C714E51C}" destId="{416C4DD6-F540-4003-ADE6-9A3D7E2D0888}" srcOrd="3" destOrd="0" presId="urn:microsoft.com/office/officeart/2005/8/layout/hProcess4"/>
    <dgm:cxn modelId="{1CAAB321-E2CE-45EC-ABE6-14C8B4D8CFA4}" type="presParOf" srcId="{172F6039-9254-4052-AEE2-F9D8C714E51C}" destId="{9970D3A8-AF05-4182-B1AC-5B4720B24CFE}" srcOrd="4" destOrd="0" presId="urn:microsoft.com/office/officeart/2005/8/layout/hProcess4"/>
    <dgm:cxn modelId="{314B8EBA-6C00-4EEE-81D3-6E81C49BA9E6}" type="presParOf" srcId="{9970D3A8-AF05-4182-B1AC-5B4720B24CFE}" destId="{F621108B-B0CC-403A-B064-336995CE1AFB}" srcOrd="0" destOrd="0" presId="urn:microsoft.com/office/officeart/2005/8/layout/hProcess4"/>
    <dgm:cxn modelId="{8187726D-FD17-4955-A906-4C3FEAAE603F}" type="presParOf" srcId="{9970D3A8-AF05-4182-B1AC-5B4720B24CFE}" destId="{3B43D74C-49E6-4A77-BE61-16E062E0C18A}" srcOrd="1" destOrd="0" presId="urn:microsoft.com/office/officeart/2005/8/layout/hProcess4"/>
    <dgm:cxn modelId="{9BACC56B-4B6F-4795-A682-677B5297F125}" type="presParOf" srcId="{9970D3A8-AF05-4182-B1AC-5B4720B24CFE}" destId="{358DB470-361D-40D3-B7FF-22806B4CF3CE}" srcOrd="2" destOrd="0" presId="urn:microsoft.com/office/officeart/2005/8/layout/hProcess4"/>
    <dgm:cxn modelId="{619DD13C-2DF7-4546-AE63-A0ACFF2F3CBD}" type="presParOf" srcId="{9970D3A8-AF05-4182-B1AC-5B4720B24CFE}" destId="{AAF07E4A-6559-4A91-80C1-891CED07EFE4}" srcOrd="3" destOrd="0" presId="urn:microsoft.com/office/officeart/2005/8/layout/hProcess4"/>
    <dgm:cxn modelId="{7822B562-FE7C-47D5-B2E8-A5E49C115C45}" type="presParOf" srcId="{9970D3A8-AF05-4182-B1AC-5B4720B24CFE}" destId="{9A8B3D9E-DE3B-4CC2-A3CC-C2307103ADBA}" srcOrd="4" destOrd="0" presId="urn:microsoft.com/office/officeart/2005/8/layout/hProcess4"/>
    <dgm:cxn modelId="{247681DA-0CB4-4E0E-B375-22B1CF41DD87}" type="presParOf" srcId="{172F6039-9254-4052-AEE2-F9D8C714E51C}" destId="{79943CB3-F8E8-4C3A-8665-D691422811D8}" srcOrd="5" destOrd="0" presId="urn:microsoft.com/office/officeart/2005/8/layout/hProcess4"/>
    <dgm:cxn modelId="{4B5C4280-AF8D-40A9-A037-A73046BCD1E6}" type="presParOf" srcId="{172F6039-9254-4052-AEE2-F9D8C714E51C}" destId="{BAB5788B-D149-4EA2-8915-35BEC9DE0F54}" srcOrd="6" destOrd="0" presId="urn:microsoft.com/office/officeart/2005/8/layout/hProcess4"/>
    <dgm:cxn modelId="{A8DD8751-6C50-492D-B566-FA9EC0E08AEF}" type="presParOf" srcId="{BAB5788B-D149-4EA2-8915-35BEC9DE0F54}" destId="{99A7E6D7-54F0-4908-B826-7CDFBA8012FF}" srcOrd="0" destOrd="0" presId="urn:microsoft.com/office/officeart/2005/8/layout/hProcess4"/>
    <dgm:cxn modelId="{DEB550E6-E1B7-4A8E-A215-F91E7C8DD25D}" type="presParOf" srcId="{BAB5788B-D149-4EA2-8915-35BEC9DE0F54}" destId="{C30B2E84-EF2B-49AF-BE8E-2F9AE169DE44}" srcOrd="1" destOrd="0" presId="urn:microsoft.com/office/officeart/2005/8/layout/hProcess4"/>
    <dgm:cxn modelId="{7CDEC492-64A5-4F77-B179-54132F185F5D}" type="presParOf" srcId="{BAB5788B-D149-4EA2-8915-35BEC9DE0F54}" destId="{9BAECCA7-A133-48E4-B5DD-D1843A125923}" srcOrd="2" destOrd="0" presId="urn:microsoft.com/office/officeart/2005/8/layout/hProcess4"/>
    <dgm:cxn modelId="{176DEB89-8D31-4D56-A780-87A315E93A60}" type="presParOf" srcId="{BAB5788B-D149-4EA2-8915-35BEC9DE0F54}" destId="{745D770F-5996-45E5-99A3-AA10BCF98D83}" srcOrd="3" destOrd="0" presId="urn:microsoft.com/office/officeart/2005/8/layout/hProcess4"/>
    <dgm:cxn modelId="{C6F64D01-89F0-4FDC-B6C5-C4A734A21DF4}" type="presParOf" srcId="{BAB5788B-D149-4EA2-8915-35BEC9DE0F54}" destId="{D281A4E2-0563-4E09-A01A-94408A3572D0}" srcOrd="4" destOrd="0" presId="urn:microsoft.com/office/officeart/2005/8/layout/hProcess4"/>
    <dgm:cxn modelId="{F77E3E3A-12E5-4076-BCBA-83E2828F5B92}" type="presParOf" srcId="{172F6039-9254-4052-AEE2-F9D8C714E51C}" destId="{2D37B91F-A65F-4A44-A2BC-CB641AA52C89}" srcOrd="7" destOrd="0" presId="urn:microsoft.com/office/officeart/2005/8/layout/hProcess4"/>
    <dgm:cxn modelId="{A5BE8A4E-58EA-4191-9486-D6315EAC825F}" type="presParOf" srcId="{172F6039-9254-4052-AEE2-F9D8C714E51C}" destId="{4F13E5B9-E40B-4837-8CBF-352A15BA7491}" srcOrd="8" destOrd="0" presId="urn:microsoft.com/office/officeart/2005/8/layout/hProcess4"/>
    <dgm:cxn modelId="{007E2624-352E-4D81-B747-48EE22665A08}" type="presParOf" srcId="{4F13E5B9-E40B-4837-8CBF-352A15BA7491}" destId="{3FCB6C8F-BB50-45E0-8A37-AAD0B99BE76E}" srcOrd="0" destOrd="0" presId="urn:microsoft.com/office/officeart/2005/8/layout/hProcess4"/>
    <dgm:cxn modelId="{14C1EB77-9873-46EB-B568-4575E3AC447C}" type="presParOf" srcId="{4F13E5B9-E40B-4837-8CBF-352A15BA7491}" destId="{C4B86137-68F0-45CB-85EE-D4706426446D}" srcOrd="1" destOrd="0" presId="urn:microsoft.com/office/officeart/2005/8/layout/hProcess4"/>
    <dgm:cxn modelId="{7BBCC84A-49E3-4C1E-86BC-D667D6868165}" type="presParOf" srcId="{4F13E5B9-E40B-4837-8CBF-352A15BA7491}" destId="{D6250120-F773-49D5-BC84-3AD416CBCE8E}" srcOrd="2" destOrd="0" presId="urn:microsoft.com/office/officeart/2005/8/layout/hProcess4"/>
    <dgm:cxn modelId="{F24A4139-A7E0-4F6B-9F28-B5C314FDECF7}" type="presParOf" srcId="{4F13E5B9-E40B-4837-8CBF-352A15BA7491}" destId="{161412D8-7188-4207-B1C0-DAEC89051389}" srcOrd="3" destOrd="0" presId="urn:microsoft.com/office/officeart/2005/8/layout/hProcess4"/>
    <dgm:cxn modelId="{903D2AA8-9C23-462F-876E-819FE9877089}" type="presParOf" srcId="{4F13E5B9-E40B-4837-8CBF-352A15BA7491}" destId="{B1D7F9ED-495F-412C-B394-9AF6CAE44E87}"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58552-F674-47E7-AE18-C3325A575473}">
      <dsp:nvSpPr>
        <dsp:cNvPr id="0" name=""/>
        <dsp:cNvSpPr/>
      </dsp:nvSpPr>
      <dsp:spPr>
        <a:xfrm>
          <a:off x="6173" y="515349"/>
          <a:ext cx="1845284" cy="1107170"/>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mn-lt"/>
              <a:cs typeface="Times New Roman" pitchFamily="18" charset="0"/>
            </a:rPr>
            <a:t>Land use</a:t>
          </a:r>
          <a:endParaRPr lang="th-TH" sz="1600" b="1" kern="1200" dirty="0">
            <a:solidFill>
              <a:schemeClr val="tx1"/>
            </a:solidFill>
            <a:latin typeface="+mn-lt"/>
          </a:endParaRPr>
        </a:p>
      </dsp:txBody>
      <dsp:txXfrm>
        <a:off x="38601" y="547777"/>
        <a:ext cx="1780428" cy="1042314"/>
      </dsp:txXfrm>
    </dsp:sp>
    <dsp:sp modelId="{145B1B65-DB45-42C0-A246-454510452486}">
      <dsp:nvSpPr>
        <dsp:cNvPr id="0" name=""/>
        <dsp:cNvSpPr/>
      </dsp:nvSpPr>
      <dsp:spPr>
        <a:xfrm>
          <a:off x="2035987" y="840119"/>
          <a:ext cx="391200" cy="45763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th-TH" sz="1700" b="1" kern="1200">
            <a:solidFill>
              <a:schemeClr val="tx1"/>
            </a:solidFill>
            <a:latin typeface="Times New Roman" pitchFamily="18" charset="0"/>
          </a:endParaRPr>
        </a:p>
      </dsp:txBody>
      <dsp:txXfrm>
        <a:off x="2035987" y="931645"/>
        <a:ext cx="273840" cy="274578"/>
      </dsp:txXfrm>
    </dsp:sp>
    <dsp:sp modelId="{DD31B963-6F78-4884-8C98-4E3DB053CAA9}">
      <dsp:nvSpPr>
        <dsp:cNvPr id="0" name=""/>
        <dsp:cNvSpPr/>
      </dsp:nvSpPr>
      <dsp:spPr>
        <a:xfrm>
          <a:off x="2589572" y="515349"/>
          <a:ext cx="1845284" cy="1107170"/>
        </a:xfrm>
        <a:prstGeom prst="roundRect">
          <a:avLst>
            <a:gd name="adj" fmla="val 10000"/>
          </a:avLst>
        </a:prstGeom>
        <a:solidFill>
          <a:schemeClr val="accent3">
            <a:hueOff val="-568678"/>
            <a:satOff val="-2344"/>
            <a:lumOff val="-4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latin typeface="+mn-lt"/>
              <a:cs typeface="Times New Roman" pitchFamily="18" charset="0"/>
            </a:rPr>
            <a:t>Water quantity and quality</a:t>
          </a:r>
          <a:endParaRPr lang="th-TH" sz="1600" b="1" kern="1200" dirty="0">
            <a:solidFill>
              <a:schemeClr val="tx1"/>
            </a:solidFill>
            <a:latin typeface="+mn-lt"/>
          </a:endParaRPr>
        </a:p>
      </dsp:txBody>
      <dsp:txXfrm>
        <a:off x="2622000" y="547777"/>
        <a:ext cx="1780428" cy="1042314"/>
      </dsp:txXfrm>
    </dsp:sp>
    <dsp:sp modelId="{EDD1A5F2-04AD-4C61-BCED-064384D59227}">
      <dsp:nvSpPr>
        <dsp:cNvPr id="0" name=""/>
        <dsp:cNvSpPr/>
      </dsp:nvSpPr>
      <dsp:spPr>
        <a:xfrm>
          <a:off x="4619385" y="840119"/>
          <a:ext cx="391200" cy="457630"/>
        </a:xfrm>
        <a:prstGeom prst="rightArrow">
          <a:avLst>
            <a:gd name="adj1" fmla="val 60000"/>
            <a:gd name="adj2" fmla="val 50000"/>
          </a:avLst>
        </a:prstGeom>
        <a:solidFill>
          <a:schemeClr val="accent3">
            <a:hueOff val="-1137357"/>
            <a:satOff val="-4689"/>
            <a:lumOff val="-9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th-TH" sz="1700" b="1" kern="1200">
            <a:solidFill>
              <a:schemeClr val="tx1"/>
            </a:solidFill>
            <a:latin typeface="Times New Roman" pitchFamily="18" charset="0"/>
          </a:endParaRPr>
        </a:p>
      </dsp:txBody>
      <dsp:txXfrm>
        <a:off x="4619385" y="931645"/>
        <a:ext cx="273840" cy="274578"/>
      </dsp:txXfrm>
    </dsp:sp>
    <dsp:sp modelId="{56732012-6A8B-42B7-928E-D71166AB2C6E}">
      <dsp:nvSpPr>
        <dsp:cNvPr id="0" name=""/>
        <dsp:cNvSpPr/>
      </dsp:nvSpPr>
      <dsp:spPr>
        <a:xfrm>
          <a:off x="5172971" y="515349"/>
          <a:ext cx="1845284" cy="1107170"/>
        </a:xfrm>
        <a:prstGeom prst="roundRect">
          <a:avLst>
            <a:gd name="adj" fmla="val 10000"/>
          </a:avLst>
        </a:prstGeom>
        <a:solidFill>
          <a:schemeClr val="accent3">
            <a:hueOff val="-1137357"/>
            <a:satOff val="-4689"/>
            <a:lumOff val="-9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latin typeface="+mn-lt"/>
              <a:cs typeface="Times New Roman" pitchFamily="18" charset="0"/>
            </a:rPr>
            <a:t>Trends of degrading water</a:t>
          </a:r>
          <a:endParaRPr lang="th-TH" sz="1600" b="1" kern="1200" dirty="0">
            <a:solidFill>
              <a:schemeClr val="tx1"/>
            </a:solidFill>
            <a:latin typeface="+mn-lt"/>
          </a:endParaRPr>
        </a:p>
      </dsp:txBody>
      <dsp:txXfrm>
        <a:off x="5205399" y="547777"/>
        <a:ext cx="1780428" cy="10423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58552-F674-47E7-AE18-C3325A575473}">
      <dsp:nvSpPr>
        <dsp:cNvPr id="0" name=""/>
        <dsp:cNvSpPr/>
      </dsp:nvSpPr>
      <dsp:spPr>
        <a:xfrm>
          <a:off x="5674" y="583827"/>
          <a:ext cx="1695971" cy="1017582"/>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mn-lt"/>
            </a:rPr>
            <a:t>Agricultural area</a:t>
          </a:r>
          <a:endParaRPr lang="th-TH" sz="1600" b="1" kern="1200" dirty="0">
            <a:solidFill>
              <a:schemeClr val="tx1"/>
            </a:solidFill>
            <a:latin typeface="+mn-lt"/>
          </a:endParaRPr>
        </a:p>
      </dsp:txBody>
      <dsp:txXfrm>
        <a:off x="35478" y="613631"/>
        <a:ext cx="1636363" cy="957974"/>
      </dsp:txXfrm>
    </dsp:sp>
    <dsp:sp modelId="{145B1B65-DB45-42C0-A246-454510452486}">
      <dsp:nvSpPr>
        <dsp:cNvPr id="0" name=""/>
        <dsp:cNvSpPr/>
      </dsp:nvSpPr>
      <dsp:spPr>
        <a:xfrm>
          <a:off x="1871242" y="882318"/>
          <a:ext cx="359545" cy="42060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th-TH" sz="1600" b="1" kern="1200">
            <a:solidFill>
              <a:schemeClr val="tx1"/>
            </a:solidFill>
            <a:latin typeface="Times New Roman" pitchFamily="18" charset="0"/>
          </a:endParaRPr>
        </a:p>
      </dsp:txBody>
      <dsp:txXfrm>
        <a:off x="1871242" y="966438"/>
        <a:ext cx="251682" cy="252360"/>
      </dsp:txXfrm>
    </dsp:sp>
    <dsp:sp modelId="{DD31B963-6F78-4884-8C98-4E3DB053CAA9}">
      <dsp:nvSpPr>
        <dsp:cNvPr id="0" name=""/>
        <dsp:cNvSpPr/>
      </dsp:nvSpPr>
      <dsp:spPr>
        <a:xfrm>
          <a:off x="2380033" y="583827"/>
          <a:ext cx="1695971" cy="1017582"/>
        </a:xfrm>
        <a:prstGeom prst="roundRect">
          <a:avLst>
            <a:gd name="adj" fmla="val 10000"/>
          </a:avLst>
        </a:prstGeom>
        <a:solidFill>
          <a:schemeClr val="accent3">
            <a:hueOff val="-568678"/>
            <a:satOff val="-2344"/>
            <a:lumOff val="-4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mn-lt"/>
            </a:rPr>
            <a:t>Forest area</a:t>
          </a:r>
          <a:endParaRPr lang="th-TH" sz="1600" b="1" kern="1200" dirty="0">
            <a:solidFill>
              <a:schemeClr val="tx1"/>
            </a:solidFill>
            <a:latin typeface="+mn-lt"/>
          </a:endParaRPr>
        </a:p>
      </dsp:txBody>
      <dsp:txXfrm>
        <a:off x="2409837" y="613631"/>
        <a:ext cx="1636363" cy="957974"/>
      </dsp:txXfrm>
    </dsp:sp>
    <dsp:sp modelId="{EDD1A5F2-04AD-4C61-BCED-064384D59227}">
      <dsp:nvSpPr>
        <dsp:cNvPr id="0" name=""/>
        <dsp:cNvSpPr/>
      </dsp:nvSpPr>
      <dsp:spPr>
        <a:xfrm>
          <a:off x="4245602" y="882318"/>
          <a:ext cx="359545" cy="420600"/>
        </a:xfrm>
        <a:prstGeom prst="rightArrow">
          <a:avLst>
            <a:gd name="adj1" fmla="val 60000"/>
            <a:gd name="adj2" fmla="val 50000"/>
          </a:avLst>
        </a:prstGeom>
        <a:solidFill>
          <a:schemeClr val="accent3">
            <a:hueOff val="-1137357"/>
            <a:satOff val="-4689"/>
            <a:lumOff val="-9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th-TH" sz="1600" b="1" kern="1200">
            <a:solidFill>
              <a:schemeClr val="tx1"/>
            </a:solidFill>
            <a:latin typeface="Times New Roman" pitchFamily="18" charset="0"/>
          </a:endParaRPr>
        </a:p>
      </dsp:txBody>
      <dsp:txXfrm>
        <a:off x="4245602" y="966438"/>
        <a:ext cx="251682" cy="252360"/>
      </dsp:txXfrm>
    </dsp:sp>
    <dsp:sp modelId="{56732012-6A8B-42B7-928E-D71166AB2C6E}">
      <dsp:nvSpPr>
        <dsp:cNvPr id="0" name=""/>
        <dsp:cNvSpPr/>
      </dsp:nvSpPr>
      <dsp:spPr>
        <a:xfrm>
          <a:off x="4754393" y="583827"/>
          <a:ext cx="1695971" cy="1017582"/>
        </a:xfrm>
        <a:prstGeom prst="roundRect">
          <a:avLst>
            <a:gd name="adj" fmla="val 10000"/>
          </a:avLst>
        </a:prstGeom>
        <a:solidFill>
          <a:schemeClr val="accent3">
            <a:hueOff val="-1137357"/>
            <a:satOff val="-4689"/>
            <a:lumOff val="-9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mn-lt"/>
              <a:cs typeface="Times New Roman" pitchFamily="18" charset="0"/>
            </a:rPr>
            <a:t>Trends of Land slide and Floods</a:t>
          </a:r>
          <a:endParaRPr lang="th-TH" sz="1600" b="1" kern="1200" dirty="0">
            <a:solidFill>
              <a:schemeClr val="tx1"/>
            </a:solidFill>
            <a:latin typeface="+mn-lt"/>
          </a:endParaRPr>
        </a:p>
      </dsp:txBody>
      <dsp:txXfrm>
        <a:off x="4784197" y="613631"/>
        <a:ext cx="1636363" cy="9579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CD074-52B5-45D6-B95F-ED1C230AC14E}">
      <dsp:nvSpPr>
        <dsp:cNvPr id="0" name=""/>
        <dsp:cNvSpPr/>
      </dsp:nvSpPr>
      <dsp:spPr>
        <a:xfrm>
          <a:off x="3213724" y="1826889"/>
          <a:ext cx="1989430" cy="151408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i="0" kern="1200" dirty="0">
              <a:latin typeface="Times New Roman" pitchFamily="18" charset="0"/>
              <a:cs typeface="Times New Roman" pitchFamily="18" charset="0"/>
            </a:rPr>
            <a:t>Floods and Land-slide</a:t>
          </a:r>
          <a:endParaRPr lang="th-TH" sz="2400" i="0" kern="1200" dirty="0">
            <a:latin typeface="Times New Roman" pitchFamily="18" charset="0"/>
          </a:endParaRPr>
        </a:p>
      </dsp:txBody>
      <dsp:txXfrm>
        <a:off x="3505069" y="2048621"/>
        <a:ext cx="1406740" cy="1070620"/>
      </dsp:txXfrm>
    </dsp:sp>
    <dsp:sp modelId="{F924C22F-5116-4015-BD41-AC5186B1E762}">
      <dsp:nvSpPr>
        <dsp:cNvPr id="0" name=""/>
        <dsp:cNvSpPr/>
      </dsp:nvSpPr>
      <dsp:spPr>
        <a:xfrm rot="16200000">
          <a:off x="3928012" y="1529936"/>
          <a:ext cx="560855" cy="33050"/>
        </a:xfrm>
        <a:custGeom>
          <a:avLst/>
          <a:gdLst/>
          <a:ahLst/>
          <a:cxnLst/>
          <a:rect l="0" t="0" r="0" b="0"/>
          <a:pathLst>
            <a:path>
              <a:moveTo>
                <a:pt x="0" y="16525"/>
              </a:moveTo>
              <a:lnTo>
                <a:pt x="560855" y="16525"/>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h-TH" sz="500" i="0" kern="1200">
            <a:solidFill>
              <a:schemeClr val="tx1"/>
            </a:solidFill>
            <a:latin typeface="Times New Roman" pitchFamily="18" charset="0"/>
          </a:endParaRPr>
        </a:p>
      </dsp:txBody>
      <dsp:txXfrm>
        <a:off x="4194418" y="1532440"/>
        <a:ext cx="28042" cy="28042"/>
      </dsp:txXfrm>
    </dsp:sp>
    <dsp:sp modelId="{27BD8891-B3FF-4E16-9C17-9ED0FCD66C96}">
      <dsp:nvSpPr>
        <dsp:cNvPr id="0" name=""/>
        <dsp:cNvSpPr/>
      </dsp:nvSpPr>
      <dsp:spPr>
        <a:xfrm>
          <a:off x="3554431" y="-41983"/>
          <a:ext cx="1308017" cy="130801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i="0" kern="1200">
              <a:latin typeface="Times New Roman" pitchFamily="18" charset="0"/>
              <a:cs typeface="Times New Roman" pitchFamily="18" charset="0"/>
            </a:rPr>
            <a:t>Climate change</a:t>
          </a:r>
          <a:endParaRPr lang="th-TH" sz="2200" i="0" kern="1200" dirty="0">
            <a:latin typeface="Times New Roman" pitchFamily="18" charset="0"/>
          </a:endParaRPr>
        </a:p>
      </dsp:txBody>
      <dsp:txXfrm>
        <a:off x="3745986" y="149572"/>
        <a:ext cx="924907" cy="924907"/>
      </dsp:txXfrm>
    </dsp:sp>
    <dsp:sp modelId="{2C69C6C1-564E-45DE-A70E-1C617A232FDE}">
      <dsp:nvSpPr>
        <dsp:cNvPr id="0" name=""/>
        <dsp:cNvSpPr/>
      </dsp:nvSpPr>
      <dsp:spPr>
        <a:xfrm rot="21588498">
          <a:off x="5203144" y="2563054"/>
          <a:ext cx="611706" cy="33050"/>
        </a:xfrm>
        <a:custGeom>
          <a:avLst/>
          <a:gdLst/>
          <a:ahLst/>
          <a:cxnLst/>
          <a:rect l="0" t="0" r="0" b="0"/>
          <a:pathLst>
            <a:path>
              <a:moveTo>
                <a:pt x="0" y="16525"/>
              </a:moveTo>
              <a:lnTo>
                <a:pt x="611706" y="16525"/>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h-TH" sz="500" i="0" kern="1200">
            <a:solidFill>
              <a:schemeClr val="tx1"/>
            </a:solidFill>
            <a:latin typeface="Times New Roman" pitchFamily="18" charset="0"/>
          </a:endParaRPr>
        </a:p>
      </dsp:txBody>
      <dsp:txXfrm>
        <a:off x="5493704" y="2564287"/>
        <a:ext cx="30585" cy="30585"/>
      </dsp:txXfrm>
    </dsp:sp>
    <dsp:sp modelId="{44E2B29B-79DB-4F9F-99BC-1D5BA6B9DD44}">
      <dsp:nvSpPr>
        <dsp:cNvPr id="0" name=""/>
        <dsp:cNvSpPr/>
      </dsp:nvSpPr>
      <dsp:spPr>
        <a:xfrm>
          <a:off x="5814844" y="1686374"/>
          <a:ext cx="1778412" cy="1778412"/>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i="0" kern="1200">
              <a:latin typeface="Times New Roman" pitchFamily="18" charset="0"/>
              <a:cs typeface="Times New Roman" pitchFamily="18" charset="0"/>
            </a:rPr>
            <a:t>Hydrology</a:t>
          </a:r>
          <a:endParaRPr lang="th-TH" sz="1800" b="1" i="0" kern="1200" dirty="0">
            <a:latin typeface="Times New Roman" pitchFamily="18" charset="0"/>
          </a:endParaRPr>
        </a:p>
      </dsp:txBody>
      <dsp:txXfrm>
        <a:off x="6075286" y="1946816"/>
        <a:ext cx="1257528" cy="1257528"/>
      </dsp:txXfrm>
    </dsp:sp>
    <dsp:sp modelId="{69505383-FACD-4A3B-B574-A579C7587ED2}">
      <dsp:nvSpPr>
        <dsp:cNvPr id="0" name=""/>
        <dsp:cNvSpPr/>
      </dsp:nvSpPr>
      <dsp:spPr>
        <a:xfrm rot="5400000">
          <a:off x="4092771" y="3440116"/>
          <a:ext cx="231337" cy="33050"/>
        </a:xfrm>
        <a:custGeom>
          <a:avLst/>
          <a:gdLst/>
          <a:ahLst/>
          <a:cxnLst/>
          <a:rect l="0" t="0" r="0" b="0"/>
          <a:pathLst>
            <a:path>
              <a:moveTo>
                <a:pt x="0" y="16525"/>
              </a:moveTo>
              <a:lnTo>
                <a:pt x="231337" y="16525"/>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h-TH" sz="500" i="0" kern="1200">
            <a:solidFill>
              <a:schemeClr val="tx1"/>
            </a:solidFill>
            <a:latin typeface="Times New Roman" pitchFamily="18" charset="0"/>
          </a:endParaRPr>
        </a:p>
      </dsp:txBody>
      <dsp:txXfrm>
        <a:off x="4202656" y="3450858"/>
        <a:ext cx="11566" cy="11566"/>
      </dsp:txXfrm>
    </dsp:sp>
    <dsp:sp modelId="{271280FE-717E-4415-959B-4D9678E0CF1F}">
      <dsp:nvSpPr>
        <dsp:cNvPr id="0" name=""/>
        <dsp:cNvSpPr/>
      </dsp:nvSpPr>
      <dsp:spPr>
        <a:xfrm>
          <a:off x="3224906" y="3572310"/>
          <a:ext cx="1967067" cy="196705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i="0" kern="1200">
              <a:latin typeface="Times New Roman" pitchFamily="18" charset="0"/>
              <a:cs typeface="Times New Roman" pitchFamily="18" charset="0"/>
            </a:rPr>
            <a:t>Human driven force</a:t>
          </a:r>
          <a:endParaRPr lang="th-TH" sz="2200" i="0" kern="1200" dirty="0">
            <a:latin typeface="Times New Roman" pitchFamily="18" charset="0"/>
          </a:endParaRPr>
        </a:p>
      </dsp:txBody>
      <dsp:txXfrm>
        <a:off x="3512976" y="3860378"/>
        <a:ext cx="1390927" cy="1390916"/>
      </dsp:txXfrm>
    </dsp:sp>
    <dsp:sp modelId="{AC4FEF27-0ACB-46BF-B94A-2C2E73BF3BED}">
      <dsp:nvSpPr>
        <dsp:cNvPr id="0" name=""/>
        <dsp:cNvSpPr/>
      </dsp:nvSpPr>
      <dsp:spPr>
        <a:xfrm rot="10745919">
          <a:off x="2404378" y="2589420"/>
          <a:ext cx="809608" cy="33050"/>
        </a:xfrm>
        <a:custGeom>
          <a:avLst/>
          <a:gdLst/>
          <a:ahLst/>
          <a:cxnLst/>
          <a:rect l="0" t="0" r="0" b="0"/>
          <a:pathLst>
            <a:path>
              <a:moveTo>
                <a:pt x="0" y="16525"/>
              </a:moveTo>
              <a:lnTo>
                <a:pt x="809608" y="16525"/>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h-TH" sz="500" i="0" kern="1200">
            <a:solidFill>
              <a:schemeClr val="tx1"/>
            </a:solidFill>
            <a:latin typeface="Times New Roman" pitchFamily="18" charset="0"/>
          </a:endParaRPr>
        </a:p>
      </dsp:txBody>
      <dsp:txXfrm rot="10800000">
        <a:off x="2788942" y="2585705"/>
        <a:ext cx="40480" cy="40480"/>
      </dsp:txXfrm>
    </dsp:sp>
    <dsp:sp modelId="{7F100F1E-68AB-4D64-B399-D4F77926F763}">
      <dsp:nvSpPr>
        <dsp:cNvPr id="0" name=""/>
        <dsp:cNvSpPr/>
      </dsp:nvSpPr>
      <dsp:spPr>
        <a:xfrm>
          <a:off x="284524" y="1568970"/>
          <a:ext cx="2120035" cy="2120035"/>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i="0" kern="1200">
              <a:latin typeface="Times New Roman" pitchFamily="18" charset="0"/>
              <a:cs typeface="Times New Roman" pitchFamily="18" charset="0"/>
            </a:rPr>
            <a:t>Land Use</a:t>
          </a:r>
          <a:endParaRPr lang="th-TH" sz="2800" b="1" i="0" kern="1200" dirty="0">
            <a:latin typeface="Times New Roman" pitchFamily="18" charset="0"/>
          </a:endParaRPr>
        </a:p>
      </dsp:txBody>
      <dsp:txXfrm>
        <a:off x="594996" y="1879442"/>
        <a:ext cx="1499091" cy="14990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DF4303-82B1-406B-A040-7A651CD93AA9}">
      <dsp:nvSpPr>
        <dsp:cNvPr id="0" name=""/>
        <dsp:cNvSpPr/>
      </dsp:nvSpPr>
      <dsp:spPr>
        <a:xfrm>
          <a:off x="5283" y="206017"/>
          <a:ext cx="1602251" cy="233665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endParaRPr lang="th-TH" sz="1200" b="0" kern="1200" dirty="0">
            <a:latin typeface="Times New Roman" pitchFamily="18" charset="0"/>
          </a:endParaRPr>
        </a:p>
        <a:p>
          <a:pPr marL="114300" lvl="1" indent="-114300" algn="l" defTabSz="533400">
            <a:lnSpc>
              <a:spcPct val="90000"/>
            </a:lnSpc>
            <a:spcBef>
              <a:spcPct val="0"/>
            </a:spcBef>
            <a:spcAft>
              <a:spcPct val="15000"/>
            </a:spcAft>
            <a:buChar char="•"/>
          </a:pPr>
          <a:endParaRPr lang="th-TH" sz="1200" b="0" kern="1200" dirty="0">
            <a:latin typeface="Times New Roman" pitchFamily="18" charset="0"/>
          </a:endParaRPr>
        </a:p>
        <a:p>
          <a:pPr marL="114300" lvl="1" indent="-114300" algn="l" defTabSz="533400">
            <a:lnSpc>
              <a:spcPct val="90000"/>
            </a:lnSpc>
            <a:spcBef>
              <a:spcPct val="0"/>
            </a:spcBef>
            <a:spcAft>
              <a:spcPct val="15000"/>
            </a:spcAft>
            <a:buChar char="•"/>
          </a:pPr>
          <a:r>
            <a:rPr lang="en-US" sz="1200" b="0" kern="1200" dirty="0">
              <a:latin typeface="Times New Roman" pitchFamily="18" charset="0"/>
              <a:cs typeface="Times New Roman" pitchFamily="18" charset="0"/>
            </a:rPr>
            <a:t>Land use pattern and practice</a:t>
          </a:r>
          <a:endParaRPr lang="th-TH" sz="1200" b="0" kern="1200" dirty="0">
            <a:latin typeface="Times New Roman" pitchFamily="18" charset="0"/>
          </a:endParaRPr>
        </a:p>
        <a:p>
          <a:pPr marL="114300" lvl="1" indent="-114300" algn="l" defTabSz="533400">
            <a:lnSpc>
              <a:spcPct val="90000"/>
            </a:lnSpc>
            <a:spcBef>
              <a:spcPct val="0"/>
            </a:spcBef>
            <a:spcAft>
              <a:spcPct val="15000"/>
            </a:spcAft>
            <a:buChar char="•"/>
          </a:pPr>
          <a:r>
            <a:rPr lang="en-US" sz="1200" b="0" kern="1200" dirty="0">
              <a:latin typeface="Times New Roman" pitchFamily="18" charset="0"/>
              <a:cs typeface="Times New Roman" pitchFamily="18" charset="0"/>
            </a:rPr>
            <a:t>Human driven force</a:t>
          </a:r>
          <a:endParaRPr lang="th-TH" sz="1200" b="0" kern="1200" dirty="0">
            <a:latin typeface="Times New Roman" pitchFamily="18" charset="0"/>
          </a:endParaRPr>
        </a:p>
        <a:p>
          <a:pPr marL="114300" lvl="1" indent="-114300" algn="l" defTabSz="533400">
            <a:lnSpc>
              <a:spcPct val="90000"/>
            </a:lnSpc>
            <a:spcBef>
              <a:spcPct val="0"/>
            </a:spcBef>
            <a:spcAft>
              <a:spcPct val="15000"/>
            </a:spcAft>
            <a:buChar char="•"/>
          </a:pPr>
          <a:r>
            <a:rPr lang="en-US" sz="1200" b="0" kern="1200" dirty="0">
              <a:latin typeface="Times New Roman" pitchFamily="18" charset="0"/>
            </a:rPr>
            <a:t>Environment issues</a:t>
          </a:r>
          <a:endParaRPr lang="th-TH" sz="1200" b="0" kern="1200" dirty="0">
            <a:latin typeface="Times New Roman" pitchFamily="18" charset="0"/>
          </a:endParaRPr>
        </a:p>
        <a:p>
          <a:pPr marL="114300" lvl="1" indent="-114300" algn="l" defTabSz="533400">
            <a:lnSpc>
              <a:spcPct val="90000"/>
            </a:lnSpc>
            <a:spcBef>
              <a:spcPct val="0"/>
            </a:spcBef>
            <a:spcAft>
              <a:spcPct val="15000"/>
            </a:spcAft>
            <a:buChar char="•"/>
          </a:pPr>
          <a:r>
            <a:rPr lang="en-US" sz="1200" b="0" kern="1200" dirty="0">
              <a:latin typeface="Times New Roman" pitchFamily="18" charset="0"/>
              <a:cs typeface="Times New Roman" pitchFamily="18" charset="0"/>
            </a:rPr>
            <a:t>Hydrology</a:t>
          </a:r>
          <a:endParaRPr lang="th-TH" sz="1200" b="0" kern="1200" dirty="0">
            <a:latin typeface="Times New Roman" pitchFamily="18" charset="0"/>
          </a:endParaRPr>
        </a:p>
        <a:p>
          <a:pPr marL="114300" lvl="1" indent="-114300" algn="l" defTabSz="533400">
            <a:lnSpc>
              <a:spcPct val="90000"/>
            </a:lnSpc>
            <a:spcBef>
              <a:spcPct val="0"/>
            </a:spcBef>
            <a:spcAft>
              <a:spcPct val="15000"/>
            </a:spcAft>
            <a:buChar char="•"/>
          </a:pPr>
          <a:r>
            <a:rPr lang="en-US" sz="1200" b="0" kern="1200" dirty="0">
              <a:latin typeface="Times New Roman" pitchFamily="18" charset="0"/>
              <a:cs typeface="Times New Roman" pitchFamily="18" charset="0"/>
            </a:rPr>
            <a:t>Climate change</a:t>
          </a:r>
          <a:endParaRPr lang="th-TH" sz="1200" b="0" kern="1200" dirty="0">
            <a:latin typeface="Times New Roman" pitchFamily="18" charset="0"/>
          </a:endParaRPr>
        </a:p>
        <a:p>
          <a:pPr marL="114300" lvl="1" indent="-114300" algn="l" defTabSz="533400">
            <a:lnSpc>
              <a:spcPct val="90000"/>
            </a:lnSpc>
            <a:spcBef>
              <a:spcPct val="0"/>
            </a:spcBef>
            <a:spcAft>
              <a:spcPct val="15000"/>
            </a:spcAft>
            <a:buChar char="•"/>
          </a:pPr>
          <a:endParaRPr lang="th-TH" sz="1200" b="0" kern="1200" dirty="0">
            <a:latin typeface="Times New Roman" pitchFamily="18" charset="0"/>
          </a:endParaRPr>
        </a:p>
      </dsp:txBody>
      <dsp:txXfrm>
        <a:off x="52211" y="252945"/>
        <a:ext cx="1508395" cy="1742088"/>
      </dsp:txXfrm>
    </dsp:sp>
    <dsp:sp modelId="{3F0B0A75-875E-4E69-A6A7-5AF96A60D551}">
      <dsp:nvSpPr>
        <dsp:cNvPr id="0" name=""/>
        <dsp:cNvSpPr/>
      </dsp:nvSpPr>
      <dsp:spPr>
        <a:xfrm rot="1248383">
          <a:off x="625077" y="917475"/>
          <a:ext cx="2375228" cy="2371316"/>
        </a:xfrm>
        <a:prstGeom prst="leftCircularArrow">
          <a:avLst>
            <a:gd name="adj1" fmla="val 3178"/>
            <a:gd name="adj2" fmla="val 391334"/>
            <a:gd name="adj3" fmla="val 937771"/>
            <a:gd name="adj4" fmla="val 7795415"/>
            <a:gd name="adj5" fmla="val 370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083FF0F-CEA6-477C-BE9B-6DE45D3A1B9D}">
      <dsp:nvSpPr>
        <dsp:cNvPr id="0" name=""/>
        <dsp:cNvSpPr/>
      </dsp:nvSpPr>
      <dsp:spPr>
        <a:xfrm>
          <a:off x="547604" y="2333246"/>
          <a:ext cx="1044703" cy="4154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itchFamily="18" charset="0"/>
              <a:cs typeface="Times New Roman" pitchFamily="18" charset="0"/>
            </a:rPr>
            <a:t>Factors</a:t>
          </a:r>
          <a:endParaRPr lang="th-TH" sz="1800" kern="1200" dirty="0">
            <a:latin typeface="Times New Roman" pitchFamily="18" charset="0"/>
          </a:endParaRPr>
        </a:p>
      </dsp:txBody>
      <dsp:txXfrm>
        <a:off x="559772" y="2345414"/>
        <a:ext cx="1020367" cy="391108"/>
      </dsp:txXfrm>
    </dsp:sp>
    <dsp:sp modelId="{3714090C-CF5C-4685-A66A-D4FA74EC4CE3}">
      <dsp:nvSpPr>
        <dsp:cNvPr id="0" name=""/>
        <dsp:cNvSpPr/>
      </dsp:nvSpPr>
      <dsp:spPr>
        <a:xfrm>
          <a:off x="1966412" y="188520"/>
          <a:ext cx="2313608" cy="237165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r>
            <a:rPr lang="en-US" sz="1200" b="0" kern="1200" dirty="0">
              <a:latin typeface="Times New Roman" pitchFamily="18" charset="0"/>
            </a:rPr>
            <a:t>Urbanization/agriculture/ industry</a:t>
          </a:r>
          <a:endParaRPr lang="th-TH" sz="1200" b="0" kern="1200" dirty="0">
            <a:latin typeface="Times New Roman" pitchFamily="18" charset="0"/>
          </a:endParaRPr>
        </a:p>
        <a:p>
          <a:pPr marL="114300" lvl="1" indent="-114300" algn="l" defTabSz="533400">
            <a:lnSpc>
              <a:spcPct val="90000"/>
            </a:lnSpc>
            <a:spcBef>
              <a:spcPct val="0"/>
            </a:spcBef>
            <a:spcAft>
              <a:spcPct val="15000"/>
            </a:spcAft>
            <a:buChar char="•"/>
          </a:pPr>
          <a:r>
            <a:rPr lang="en-US" sz="1200" b="0" kern="1200" dirty="0">
              <a:latin typeface="Times New Roman" pitchFamily="18" charset="0"/>
            </a:rPr>
            <a:t>Public policy/public participate/ad. regulation</a:t>
          </a:r>
          <a:endParaRPr lang="th-TH" sz="1200" b="0" kern="1200" dirty="0">
            <a:latin typeface="Times New Roman" pitchFamily="18" charset="0"/>
          </a:endParaRPr>
        </a:p>
        <a:p>
          <a:pPr marL="114300" lvl="1" indent="-114300" algn="l" defTabSz="533400">
            <a:lnSpc>
              <a:spcPct val="90000"/>
            </a:lnSpc>
            <a:spcBef>
              <a:spcPct val="0"/>
            </a:spcBef>
            <a:spcAft>
              <a:spcPct val="15000"/>
            </a:spcAft>
            <a:buChar char="•"/>
          </a:pPr>
          <a:r>
            <a:rPr lang="en-US" sz="1200" b="0" kern="1200" dirty="0">
              <a:latin typeface="Times New Roman" pitchFamily="18" charset="0"/>
            </a:rPr>
            <a:t>Environment components</a:t>
          </a:r>
          <a:endParaRPr lang="th-TH" sz="1200" b="0" kern="1200" dirty="0">
            <a:latin typeface="Times New Roman" pitchFamily="18" charset="0"/>
          </a:endParaRPr>
        </a:p>
        <a:p>
          <a:pPr marL="114300" lvl="1" indent="-114300" algn="l" defTabSz="533400">
            <a:lnSpc>
              <a:spcPct val="90000"/>
            </a:lnSpc>
            <a:spcBef>
              <a:spcPct val="0"/>
            </a:spcBef>
            <a:spcAft>
              <a:spcPct val="15000"/>
            </a:spcAft>
            <a:buChar char="•"/>
          </a:pPr>
          <a:r>
            <a:rPr lang="en-US" sz="1200" b="0" kern="1200" dirty="0">
              <a:latin typeface="Times New Roman" pitchFamily="18" charset="0"/>
            </a:rPr>
            <a:t>Low/moderate/high risks</a:t>
          </a:r>
          <a:endParaRPr lang="th-TH" sz="1200" b="0" kern="1200" dirty="0">
            <a:latin typeface="Times New Roman" pitchFamily="18" charset="0"/>
          </a:endParaRPr>
        </a:p>
        <a:p>
          <a:pPr marL="114300" lvl="1" indent="-114300" algn="l" defTabSz="533400">
            <a:lnSpc>
              <a:spcPct val="90000"/>
            </a:lnSpc>
            <a:spcBef>
              <a:spcPct val="0"/>
            </a:spcBef>
            <a:spcAft>
              <a:spcPct val="15000"/>
            </a:spcAft>
            <a:buChar char="•"/>
          </a:pPr>
          <a:r>
            <a:rPr lang="en-US" sz="1200" b="0" kern="1200" dirty="0">
              <a:latin typeface="Times New Roman" pitchFamily="18" charset="0"/>
            </a:rPr>
            <a:t>Spatial / temporal</a:t>
          </a:r>
          <a:endParaRPr lang="th-TH" sz="1200" b="0" kern="1200" dirty="0">
            <a:latin typeface="Times New Roman" pitchFamily="18" charset="0"/>
          </a:endParaRPr>
        </a:p>
        <a:p>
          <a:pPr marL="114300" lvl="1" indent="-114300" algn="l" defTabSz="533400">
            <a:lnSpc>
              <a:spcPct val="90000"/>
            </a:lnSpc>
            <a:spcBef>
              <a:spcPct val="0"/>
            </a:spcBef>
            <a:spcAft>
              <a:spcPct val="15000"/>
            </a:spcAft>
            <a:buChar char="•"/>
          </a:pPr>
          <a:r>
            <a:rPr lang="en-US" sz="1200" b="0" kern="1200" dirty="0">
              <a:latin typeface="Times New Roman" pitchFamily="18" charset="0"/>
            </a:rPr>
            <a:t>Statistics parameters</a:t>
          </a:r>
          <a:endParaRPr lang="th-TH" sz="1200" b="0" kern="1200" dirty="0">
            <a:latin typeface="Times New Roman" pitchFamily="18" charset="0"/>
          </a:endParaRPr>
        </a:p>
      </dsp:txBody>
      <dsp:txXfrm>
        <a:off x="2020990" y="751309"/>
        <a:ext cx="2204452" cy="1754283"/>
      </dsp:txXfrm>
    </dsp:sp>
    <dsp:sp modelId="{416C4DD6-F540-4003-ADE6-9A3D7E2D0888}">
      <dsp:nvSpPr>
        <dsp:cNvPr id="0" name=""/>
        <dsp:cNvSpPr/>
      </dsp:nvSpPr>
      <dsp:spPr>
        <a:xfrm rot="21015543">
          <a:off x="3086930" y="-281037"/>
          <a:ext cx="2580272" cy="2076360"/>
        </a:xfrm>
        <a:prstGeom prst="circularArrow">
          <a:avLst>
            <a:gd name="adj1" fmla="val 3630"/>
            <a:gd name="adj2" fmla="val 451751"/>
            <a:gd name="adj3" fmla="val 20770209"/>
            <a:gd name="adj4" fmla="val 13972981"/>
            <a:gd name="adj5" fmla="val 42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0A8A848-C584-4198-9F15-20FC4A86B3F7}">
      <dsp:nvSpPr>
        <dsp:cNvPr id="0" name=""/>
        <dsp:cNvSpPr/>
      </dsp:nvSpPr>
      <dsp:spPr>
        <a:xfrm>
          <a:off x="3277498" y="18399"/>
          <a:ext cx="1044703" cy="4154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itchFamily="18" charset="0"/>
              <a:cs typeface="Times New Roman" pitchFamily="18" charset="0"/>
            </a:rPr>
            <a:t>variables</a:t>
          </a:r>
          <a:endParaRPr lang="th-TH" sz="1800" kern="1200" dirty="0">
            <a:latin typeface="Times New Roman" pitchFamily="18" charset="0"/>
          </a:endParaRPr>
        </a:p>
      </dsp:txBody>
      <dsp:txXfrm>
        <a:off x="3289666" y="30567"/>
        <a:ext cx="1020367" cy="391108"/>
      </dsp:txXfrm>
    </dsp:sp>
    <dsp:sp modelId="{3B43D74C-49E6-4A77-BE61-16E062E0C18A}">
      <dsp:nvSpPr>
        <dsp:cNvPr id="0" name=""/>
        <dsp:cNvSpPr/>
      </dsp:nvSpPr>
      <dsp:spPr>
        <a:xfrm>
          <a:off x="4638898" y="485845"/>
          <a:ext cx="1625969" cy="17770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r>
            <a:rPr lang="en-US" sz="1200" b="0" kern="1200" dirty="0">
              <a:latin typeface="Times New Roman" pitchFamily="18" charset="0"/>
              <a:cs typeface="Times New Roman" pitchFamily="18" charset="0"/>
            </a:rPr>
            <a:t>Multiple linear-nonlinear regression equation</a:t>
          </a:r>
          <a:endParaRPr lang="th-TH" sz="1200" b="0" kern="1200" dirty="0">
            <a:latin typeface="Times New Roman" pitchFamily="18" charset="0"/>
          </a:endParaRPr>
        </a:p>
        <a:p>
          <a:pPr marL="114300" lvl="1" indent="-114300" algn="l" defTabSz="533400">
            <a:lnSpc>
              <a:spcPct val="90000"/>
            </a:lnSpc>
            <a:spcBef>
              <a:spcPct val="0"/>
            </a:spcBef>
            <a:spcAft>
              <a:spcPct val="15000"/>
            </a:spcAft>
            <a:buChar char="•"/>
          </a:pPr>
          <a:r>
            <a:rPr lang="en-US" sz="1200" b="0" kern="1200" dirty="0">
              <a:latin typeface="Times New Roman" pitchFamily="18" charset="0"/>
              <a:cs typeface="Times New Roman" pitchFamily="18" charset="0"/>
            </a:rPr>
            <a:t>System dynamic model</a:t>
          </a:r>
          <a:endParaRPr lang="th-TH" sz="1200" b="0" kern="1200" dirty="0">
            <a:latin typeface="Times New Roman" pitchFamily="18" charset="0"/>
          </a:endParaRPr>
        </a:p>
      </dsp:txBody>
      <dsp:txXfrm>
        <a:off x="4679792" y="526739"/>
        <a:ext cx="1544181" cy="1314426"/>
      </dsp:txXfrm>
    </dsp:sp>
    <dsp:sp modelId="{79943CB3-F8E8-4C3A-8665-D691422811D8}">
      <dsp:nvSpPr>
        <dsp:cNvPr id="0" name=""/>
        <dsp:cNvSpPr/>
      </dsp:nvSpPr>
      <dsp:spPr>
        <a:xfrm rot="1237367">
          <a:off x="5337520" y="996866"/>
          <a:ext cx="1849541" cy="1849541"/>
        </a:xfrm>
        <a:prstGeom prst="leftCircularArrow">
          <a:avLst>
            <a:gd name="adj1" fmla="val 4075"/>
            <a:gd name="adj2" fmla="val 512623"/>
            <a:gd name="adj3" fmla="val 1471132"/>
            <a:gd name="adj4" fmla="val 8207488"/>
            <a:gd name="adj5" fmla="val 475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F07E4A-6559-4A91-80C1-891CED07EFE4}">
      <dsp:nvSpPr>
        <dsp:cNvPr id="0" name=""/>
        <dsp:cNvSpPr/>
      </dsp:nvSpPr>
      <dsp:spPr>
        <a:xfrm>
          <a:off x="5125412" y="2003081"/>
          <a:ext cx="1044703" cy="4154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itchFamily="18" charset="0"/>
              <a:cs typeface="Times New Roman" pitchFamily="18" charset="0"/>
            </a:rPr>
            <a:t>Model</a:t>
          </a:r>
        </a:p>
      </dsp:txBody>
      <dsp:txXfrm>
        <a:off x="5137580" y="2015249"/>
        <a:ext cx="1020367" cy="391108"/>
      </dsp:txXfrm>
    </dsp:sp>
    <dsp:sp modelId="{C30B2E84-EF2B-49AF-BE8E-2F9AE169DE44}">
      <dsp:nvSpPr>
        <dsp:cNvPr id="0" name=""/>
        <dsp:cNvSpPr/>
      </dsp:nvSpPr>
      <dsp:spPr>
        <a:xfrm>
          <a:off x="6623744" y="429927"/>
          <a:ext cx="1407517" cy="188883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endParaRPr lang="th-TH" sz="1400" b="0" kern="1200" dirty="0">
            <a:latin typeface="Times New Roman" pitchFamily="18" charset="0"/>
          </a:endParaRPr>
        </a:p>
        <a:p>
          <a:pPr marL="114300" lvl="1" indent="-114300" algn="l" defTabSz="622300">
            <a:lnSpc>
              <a:spcPct val="90000"/>
            </a:lnSpc>
            <a:spcBef>
              <a:spcPct val="0"/>
            </a:spcBef>
            <a:spcAft>
              <a:spcPct val="15000"/>
            </a:spcAft>
            <a:buChar char="•"/>
          </a:pPr>
          <a:r>
            <a:rPr lang="en-US" sz="1400" b="0" kern="1200" dirty="0">
              <a:latin typeface="Times New Roman" pitchFamily="18" charset="0"/>
              <a:cs typeface="Times New Roman" pitchFamily="18" charset="0"/>
            </a:rPr>
            <a:t>Climatic and hydrologic change 5, 10, 20 years</a:t>
          </a:r>
          <a:endParaRPr lang="th-TH" sz="1400" b="0" kern="1200" dirty="0">
            <a:latin typeface="Times New Roman" pitchFamily="18" charset="0"/>
          </a:endParaRPr>
        </a:p>
      </dsp:txBody>
      <dsp:txXfrm>
        <a:off x="6664969" y="875902"/>
        <a:ext cx="1325067" cy="1401635"/>
      </dsp:txXfrm>
    </dsp:sp>
    <dsp:sp modelId="{2D37B91F-A65F-4A44-A2BC-CB641AA52C89}">
      <dsp:nvSpPr>
        <dsp:cNvPr id="0" name=""/>
        <dsp:cNvSpPr/>
      </dsp:nvSpPr>
      <dsp:spPr>
        <a:xfrm rot="20890355">
          <a:off x="7199219" y="-197521"/>
          <a:ext cx="1906916" cy="1906916"/>
        </a:xfrm>
        <a:prstGeom prst="circularArrow">
          <a:avLst>
            <a:gd name="adj1" fmla="val 3952"/>
            <a:gd name="adj2" fmla="val 495725"/>
            <a:gd name="adj3" fmla="val 20249651"/>
            <a:gd name="adj4" fmla="val 13496397"/>
            <a:gd name="adj5" fmla="val 461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45D770F-5996-45E5-99A3-AA10BCF98D83}">
      <dsp:nvSpPr>
        <dsp:cNvPr id="0" name=""/>
        <dsp:cNvSpPr/>
      </dsp:nvSpPr>
      <dsp:spPr>
        <a:xfrm>
          <a:off x="7013214" y="274059"/>
          <a:ext cx="1044703" cy="4154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0" kern="1200" dirty="0">
              <a:latin typeface="Times New Roman" pitchFamily="18" charset="0"/>
              <a:cs typeface="Times New Roman" pitchFamily="18" charset="0"/>
            </a:rPr>
            <a:t>Scenarios</a:t>
          </a:r>
          <a:endParaRPr lang="th-TH" sz="1800" b="0" kern="1200" dirty="0">
            <a:latin typeface="Times New Roman" pitchFamily="18" charset="0"/>
          </a:endParaRPr>
        </a:p>
      </dsp:txBody>
      <dsp:txXfrm>
        <a:off x="7025382" y="286227"/>
        <a:ext cx="1020367" cy="391108"/>
      </dsp:txXfrm>
    </dsp:sp>
    <dsp:sp modelId="{C4B86137-68F0-45CB-85EE-D4706426446D}">
      <dsp:nvSpPr>
        <dsp:cNvPr id="0" name=""/>
        <dsp:cNvSpPr/>
      </dsp:nvSpPr>
      <dsp:spPr>
        <a:xfrm>
          <a:off x="8404614" y="429927"/>
          <a:ext cx="1434267" cy="188883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endParaRPr lang="th-TH" sz="1400" b="0" kern="1200" dirty="0">
            <a:latin typeface="Times New Roman" pitchFamily="18" charset="0"/>
          </a:endParaRPr>
        </a:p>
        <a:p>
          <a:pPr marL="114300" lvl="1" indent="-114300" algn="l" defTabSz="622300">
            <a:lnSpc>
              <a:spcPct val="90000"/>
            </a:lnSpc>
            <a:spcBef>
              <a:spcPct val="0"/>
            </a:spcBef>
            <a:spcAft>
              <a:spcPct val="15000"/>
            </a:spcAft>
            <a:buChar char="•"/>
          </a:pPr>
          <a:r>
            <a:rPr lang="en-US" sz="1400" b="0" kern="1200" dirty="0">
              <a:latin typeface="Times New Roman" pitchFamily="18" charset="0"/>
              <a:cs typeface="Times New Roman" pitchFamily="18" charset="0"/>
            </a:rPr>
            <a:t>Public policy</a:t>
          </a:r>
          <a:endParaRPr lang="th-TH" sz="1400" b="0" kern="1200" dirty="0">
            <a:latin typeface="Times New Roman" pitchFamily="18" charset="0"/>
          </a:endParaRPr>
        </a:p>
        <a:p>
          <a:pPr marL="114300" lvl="1" indent="-114300" algn="l" defTabSz="622300">
            <a:lnSpc>
              <a:spcPct val="90000"/>
            </a:lnSpc>
            <a:spcBef>
              <a:spcPct val="0"/>
            </a:spcBef>
            <a:spcAft>
              <a:spcPct val="15000"/>
            </a:spcAft>
            <a:buChar char="•"/>
          </a:pPr>
          <a:r>
            <a:rPr lang="en-US" sz="1400" b="0" kern="1200" dirty="0">
              <a:latin typeface="Times New Roman" pitchFamily="18" charset="0"/>
              <a:cs typeface="Times New Roman" pitchFamily="18" charset="0"/>
            </a:rPr>
            <a:t>Public par</a:t>
          </a:r>
          <a:endParaRPr lang="th-TH" sz="1400" b="0" kern="1200" dirty="0">
            <a:latin typeface="Times New Roman" pitchFamily="18" charset="0"/>
          </a:endParaRPr>
        </a:p>
        <a:p>
          <a:pPr marL="114300" lvl="1" indent="-114300" algn="l" defTabSz="622300">
            <a:lnSpc>
              <a:spcPct val="90000"/>
            </a:lnSpc>
            <a:spcBef>
              <a:spcPct val="0"/>
            </a:spcBef>
            <a:spcAft>
              <a:spcPct val="15000"/>
            </a:spcAft>
            <a:buChar char="•"/>
          </a:pPr>
          <a:r>
            <a:rPr lang="en-US" sz="1400" b="0" kern="1200" dirty="0">
              <a:latin typeface="Times New Roman" pitchFamily="18" charset="0"/>
              <a:cs typeface="Times New Roman" pitchFamily="18" charset="0"/>
            </a:rPr>
            <a:t>regulation</a:t>
          </a:r>
          <a:endParaRPr lang="th-TH" sz="1400" b="0" kern="1200" dirty="0">
            <a:latin typeface="Times New Roman" pitchFamily="18" charset="0"/>
          </a:endParaRPr>
        </a:p>
      </dsp:txBody>
      <dsp:txXfrm>
        <a:off x="8446622" y="471935"/>
        <a:ext cx="1350251" cy="1400069"/>
      </dsp:txXfrm>
    </dsp:sp>
    <dsp:sp modelId="{161412D8-7188-4207-B1C0-DAEC89051389}">
      <dsp:nvSpPr>
        <dsp:cNvPr id="0" name=""/>
        <dsp:cNvSpPr/>
      </dsp:nvSpPr>
      <dsp:spPr>
        <a:xfrm>
          <a:off x="8553465" y="2059191"/>
          <a:ext cx="1299371" cy="4154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Times New Roman" pitchFamily="18" charset="0"/>
              <a:cs typeface="Times New Roman" pitchFamily="18" charset="0"/>
            </a:rPr>
            <a:t>management</a:t>
          </a:r>
          <a:endParaRPr lang="th-TH" sz="1600" kern="1200" dirty="0">
            <a:latin typeface="Times New Roman" pitchFamily="18" charset="0"/>
          </a:endParaRPr>
        </a:p>
      </dsp:txBody>
      <dsp:txXfrm>
        <a:off x="8565633" y="2071359"/>
        <a:ext cx="1275035" cy="39110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BD844230-40FF-481D-87B5-DDA575ABEA97}" type="datetimeFigureOut">
              <a:rPr lang="th-TH" smtClean="0"/>
              <a:t>06/08/67</a:t>
            </a:fld>
            <a:endParaRPr lang="th-TH"/>
          </a:p>
        </p:txBody>
      </p:sp>
      <p:sp>
        <p:nvSpPr>
          <p:cNvPr id="19" name="Footer Placeholder 18"/>
          <p:cNvSpPr>
            <a:spLocks noGrp="1"/>
          </p:cNvSpPr>
          <p:nvPr>
            <p:ph type="ftr" sz="quarter" idx="11"/>
          </p:nvPr>
        </p:nvSpPr>
        <p:spPr/>
        <p:txBody>
          <a:bodyPr/>
          <a:lstStyle/>
          <a:p>
            <a:endParaRPr lang="th-TH"/>
          </a:p>
        </p:txBody>
      </p:sp>
      <p:sp>
        <p:nvSpPr>
          <p:cNvPr id="27" name="Slide Number Placeholder 26"/>
          <p:cNvSpPr>
            <a:spLocks noGrp="1"/>
          </p:cNvSpPr>
          <p:nvPr>
            <p:ph type="sldNum" sz="quarter" idx="12"/>
          </p:nvPr>
        </p:nvSpPr>
        <p:spPr/>
        <p:txBody>
          <a:bodyPr/>
          <a:lstStyle/>
          <a:p>
            <a:fld id="{76AFE591-3800-4AFE-A185-E1DDAE39DDF1}" type="slidenum">
              <a:rPr lang="th-TH" smtClean="0"/>
              <a:t>‹#›</a:t>
            </a:fld>
            <a:endParaRPr lang="th-TH"/>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D844230-40FF-481D-87B5-DDA575ABEA97}" type="datetimeFigureOut">
              <a:rPr lang="th-TH" smtClean="0"/>
              <a:t>06/08/67</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76AFE591-3800-4AFE-A185-E1DDAE39DDF1}" type="slidenum">
              <a:rPr lang="th-TH" smtClean="0"/>
              <a:t>‹#›</a:t>
            </a:fld>
            <a:endParaRPr lang="th-TH"/>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D844230-40FF-481D-87B5-DDA575ABEA97}" type="datetimeFigureOut">
              <a:rPr lang="th-TH" smtClean="0"/>
              <a:t>06/08/67</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76AFE591-3800-4AFE-A185-E1DDAE39DDF1}" type="slidenum">
              <a:rPr lang="th-TH" smtClean="0"/>
              <a:t>‹#›</a:t>
            </a:fld>
            <a:endParaRPr lang="th-TH"/>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493837"/>
            <a:ext cx="6815667"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117" y="1798638"/>
            <a:ext cx="3807884"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101600" y="549601"/>
            <a:ext cx="10972800" cy="639763"/>
          </a:xfrm>
        </p:spPr>
        <p:txBody>
          <a:bodyPr/>
          <a:lstStyle>
            <a:lvl1pPr>
              <a:defRPr>
                <a:solidFill>
                  <a:schemeClr val="accent6">
                    <a:lumMod val="50000"/>
                  </a:schemeClr>
                </a:solidFill>
              </a:defRPr>
            </a:lvl1pPr>
          </a:lstStyle>
          <a:p>
            <a:r>
              <a:rPr lang="en-US"/>
              <a:t>Click to edit Master title style</a:t>
            </a:r>
            <a:endParaRPr lang="en-US" dirty="0"/>
          </a:p>
        </p:txBody>
      </p:sp>
      <p:sp>
        <p:nvSpPr>
          <p:cNvPr id="15" name="Text Placeholder 10"/>
          <p:cNvSpPr>
            <a:spLocks noGrp="1"/>
          </p:cNvSpPr>
          <p:nvPr>
            <p:ph type="body" sz="quarter" idx="13"/>
          </p:nvPr>
        </p:nvSpPr>
        <p:spPr>
          <a:xfrm>
            <a:off x="174400" y="1066800"/>
            <a:ext cx="11001600" cy="457200"/>
          </a:xfrm>
        </p:spPr>
        <p:txBody>
          <a:bodyPr>
            <a:normAutofit/>
          </a:bodyPr>
          <a:lstStyle>
            <a:lvl1pPr>
              <a:buFontTx/>
              <a:buNone/>
              <a:defRPr sz="2400">
                <a:solidFill>
                  <a:schemeClr val="accent6">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2098921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D844230-40FF-481D-87B5-DDA575ABEA97}" type="datetimeFigureOut">
              <a:rPr lang="th-TH" smtClean="0"/>
              <a:t>06/08/67</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76AFE591-3800-4AFE-A185-E1DDAE39DDF1}" type="slidenum">
              <a:rPr lang="th-TH" smtClean="0"/>
              <a:t>‹#›</a:t>
            </a:fld>
            <a:endParaRPr lang="th-TH"/>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BD844230-40FF-481D-87B5-DDA575ABEA97}" type="datetimeFigureOut">
              <a:rPr lang="th-TH" smtClean="0"/>
              <a:t>06/08/67</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76AFE591-3800-4AFE-A185-E1DDAE39DDF1}" type="slidenum">
              <a:rPr lang="th-TH" smtClean="0"/>
              <a:t>‹#›</a:t>
            </a:fld>
            <a:endParaRPr lang="th-TH"/>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D844230-40FF-481D-87B5-DDA575ABEA97}" type="datetimeFigureOut">
              <a:rPr lang="th-TH" smtClean="0"/>
              <a:t>06/08/67</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76AFE591-3800-4AFE-A185-E1DDAE39DDF1}" type="slidenum">
              <a:rPr lang="th-TH" smtClean="0"/>
              <a:t>‹#›</a:t>
            </a:fld>
            <a:endParaRPr lang="th-TH"/>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BD844230-40FF-481D-87B5-DDA575ABEA97}" type="datetimeFigureOut">
              <a:rPr lang="th-TH" smtClean="0"/>
              <a:t>06/08/67</a:t>
            </a:fld>
            <a:endParaRPr lang="th-TH"/>
          </a:p>
        </p:txBody>
      </p:sp>
      <p:sp>
        <p:nvSpPr>
          <p:cNvPr id="8" name="Footer Placeholder 7"/>
          <p:cNvSpPr>
            <a:spLocks noGrp="1"/>
          </p:cNvSpPr>
          <p:nvPr>
            <p:ph type="ftr" sz="quarter" idx="11"/>
          </p:nvPr>
        </p:nvSpPr>
        <p:spPr/>
        <p:txBody>
          <a:bodyPr/>
          <a:lstStyle/>
          <a:p>
            <a:endParaRPr lang="th-TH"/>
          </a:p>
        </p:txBody>
      </p:sp>
      <p:sp>
        <p:nvSpPr>
          <p:cNvPr id="9" name="Slide Number Placeholder 8"/>
          <p:cNvSpPr>
            <a:spLocks noGrp="1"/>
          </p:cNvSpPr>
          <p:nvPr>
            <p:ph type="sldNum" sz="quarter" idx="12"/>
          </p:nvPr>
        </p:nvSpPr>
        <p:spPr/>
        <p:txBody>
          <a:bodyPr/>
          <a:lstStyle/>
          <a:p>
            <a:fld id="{76AFE591-3800-4AFE-A185-E1DDAE39DDF1}" type="slidenum">
              <a:rPr lang="th-TH" smtClean="0"/>
              <a:t>‹#›</a:t>
            </a:fld>
            <a:endParaRPr lang="th-TH"/>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BD844230-40FF-481D-87B5-DDA575ABEA97}" type="datetimeFigureOut">
              <a:rPr lang="th-TH" smtClean="0"/>
              <a:t>06/08/67</a:t>
            </a:fld>
            <a:endParaRPr lang="th-TH"/>
          </a:p>
        </p:txBody>
      </p:sp>
      <p:sp>
        <p:nvSpPr>
          <p:cNvPr id="4" name="Footer Placeholder 3"/>
          <p:cNvSpPr>
            <a:spLocks noGrp="1"/>
          </p:cNvSpPr>
          <p:nvPr>
            <p:ph type="ftr" sz="quarter" idx="11"/>
          </p:nvPr>
        </p:nvSpPr>
        <p:spPr/>
        <p:txBody>
          <a:bodyPr/>
          <a:lstStyle/>
          <a:p>
            <a:endParaRPr lang="th-TH"/>
          </a:p>
        </p:txBody>
      </p:sp>
      <p:sp>
        <p:nvSpPr>
          <p:cNvPr id="5" name="Slide Number Placeholder 4"/>
          <p:cNvSpPr>
            <a:spLocks noGrp="1"/>
          </p:cNvSpPr>
          <p:nvPr>
            <p:ph type="sldNum" sz="quarter" idx="12"/>
          </p:nvPr>
        </p:nvSpPr>
        <p:spPr/>
        <p:txBody>
          <a:bodyPr/>
          <a:lstStyle/>
          <a:p>
            <a:fld id="{76AFE591-3800-4AFE-A185-E1DDAE39DDF1}" type="slidenum">
              <a:rPr lang="th-TH" smtClean="0"/>
              <a:t>‹#›</a:t>
            </a:fld>
            <a:endParaRPr lang="th-TH"/>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844230-40FF-481D-87B5-DDA575ABEA97}" type="datetimeFigureOut">
              <a:rPr lang="th-TH" smtClean="0"/>
              <a:t>06/08/67</a:t>
            </a:fld>
            <a:endParaRPr lang="th-TH"/>
          </a:p>
        </p:txBody>
      </p:sp>
      <p:sp>
        <p:nvSpPr>
          <p:cNvPr id="3" name="Footer Placeholder 2"/>
          <p:cNvSpPr>
            <a:spLocks noGrp="1"/>
          </p:cNvSpPr>
          <p:nvPr>
            <p:ph type="ftr" sz="quarter" idx="11"/>
          </p:nvPr>
        </p:nvSpPr>
        <p:spPr/>
        <p:txBody>
          <a:bodyPr/>
          <a:lstStyle/>
          <a:p>
            <a:endParaRPr lang="th-TH"/>
          </a:p>
        </p:txBody>
      </p:sp>
      <p:sp>
        <p:nvSpPr>
          <p:cNvPr id="4" name="Slide Number Placeholder 3"/>
          <p:cNvSpPr>
            <a:spLocks noGrp="1"/>
          </p:cNvSpPr>
          <p:nvPr>
            <p:ph type="sldNum" sz="quarter" idx="12"/>
          </p:nvPr>
        </p:nvSpPr>
        <p:spPr/>
        <p:txBody>
          <a:bodyPr/>
          <a:lstStyle/>
          <a:p>
            <a:fld id="{76AFE591-3800-4AFE-A185-E1DDAE39DDF1}" type="slidenum">
              <a:rPr lang="th-TH" smtClean="0"/>
              <a:t>‹#›</a:t>
            </a:fld>
            <a:endParaRPr lang="th-TH"/>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D844230-40FF-481D-87B5-DDA575ABEA97}" type="datetimeFigureOut">
              <a:rPr lang="th-TH" smtClean="0"/>
              <a:t>06/08/67</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76AFE591-3800-4AFE-A185-E1DDAE39DDF1}" type="slidenum">
              <a:rPr lang="th-TH" smtClean="0"/>
              <a:t>‹#›</a:t>
            </a:fld>
            <a:endParaRPr lang="th-TH"/>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280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2800"/>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D844230-40FF-481D-87B5-DDA575ABEA97}" type="datetimeFigureOut">
              <a:rPr lang="th-TH" smtClean="0"/>
              <a:t>06/08/67</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a:xfrm>
            <a:off x="10769600" y="6356351"/>
            <a:ext cx="812800" cy="365125"/>
          </a:xfrm>
        </p:spPr>
        <p:txBody>
          <a:bodyPr/>
          <a:lstStyle/>
          <a:p>
            <a:fld id="{76AFE591-3800-4AFE-A185-E1DDAE39DDF1}" type="slidenum">
              <a:rPr lang="th-TH" smtClean="0"/>
              <a:t>‹#›</a:t>
            </a:fld>
            <a:endParaRPr lang="th-TH"/>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2800">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280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280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2800">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D844230-40FF-481D-87B5-DDA575ABEA97}" type="datetimeFigureOut">
              <a:rPr lang="th-TH" smtClean="0"/>
              <a:t>06/08/67</a:t>
            </a:fld>
            <a:endParaRPr lang="th-TH"/>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h-TH"/>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6AFE591-3800-4AFE-A185-E1DDAE39DDF1}" type="slidenum">
              <a:rPr lang="th-TH" smtClean="0"/>
              <a:t>‹#›</a:t>
            </a:fld>
            <a:endParaRPr lang="th-TH"/>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280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2800"/>
            </a:p>
          </p:txBody>
        </p:sp>
      </p:gr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package" Target="../embeddings/Microsoft_Visio_Drawing.vsdx"/><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jpeg"/><Relationship Id="rId7" Type="http://schemas.openxmlformats.org/officeDocument/2006/relationships/diagramColors" Target="../diagrams/colors1.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6.jpeg"/><Relationship Id="rId4" Type="http://schemas.openxmlformats.org/officeDocument/2006/relationships/diagramData" Target="../diagrams/data1.xml"/><Relationship Id="rId9"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3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344" y="620688"/>
            <a:ext cx="11856640" cy="1296144"/>
          </a:xfrm>
        </p:spPr>
        <p:txBody>
          <a:bodyPr>
            <a:noAutofit/>
          </a:bodyPr>
          <a:lstStyle/>
          <a:p>
            <a:pPr algn="ctr"/>
            <a:r>
              <a:rPr lang="en-US" sz="3600" dirty="0">
                <a:solidFill>
                  <a:schemeClr val="bg1"/>
                </a:solidFill>
                <a:latin typeface="+mn-lt"/>
                <a:cs typeface="+mn-cs"/>
              </a:rPr>
              <a:t>A Multidisciplinary Studies in Environmental Issues for Planning and Management</a:t>
            </a:r>
            <a:endParaRPr lang="th-TH" sz="3600" dirty="0">
              <a:solidFill>
                <a:schemeClr val="bg1"/>
              </a:solidFill>
              <a:latin typeface="+mn-lt"/>
              <a:cs typeface="+mn-cs"/>
            </a:endParaRPr>
          </a:p>
        </p:txBody>
      </p:sp>
      <p:sp>
        <p:nvSpPr>
          <p:cNvPr id="3" name="Subtitle 2"/>
          <p:cNvSpPr>
            <a:spLocks noGrp="1"/>
          </p:cNvSpPr>
          <p:nvPr>
            <p:ph type="subTitle" idx="1"/>
          </p:nvPr>
        </p:nvSpPr>
        <p:spPr>
          <a:xfrm>
            <a:off x="0" y="4293096"/>
            <a:ext cx="12192000" cy="2088232"/>
          </a:xfrm>
        </p:spPr>
        <p:txBody>
          <a:bodyPr>
            <a:normAutofit fontScale="92500" lnSpcReduction="10000"/>
          </a:bodyPr>
          <a:lstStyle/>
          <a:p>
            <a:pPr algn="ctr"/>
            <a:endParaRPr lang="en-US" b="1" dirty="0"/>
          </a:p>
          <a:p>
            <a:pPr algn="ctr"/>
            <a:r>
              <a:rPr lang="en-US" b="1" dirty="0"/>
              <a:t>Dr. Saudee Maprasit</a:t>
            </a:r>
          </a:p>
          <a:p>
            <a:pPr algn="ctr"/>
            <a:endParaRPr lang="en-US" b="1" dirty="0"/>
          </a:p>
          <a:p>
            <a:pPr algn="ctr"/>
            <a:r>
              <a:rPr lang="en-US" b="1" dirty="0"/>
              <a:t>Faculty of Science Technology and Agriculture</a:t>
            </a:r>
          </a:p>
          <a:p>
            <a:pPr algn="ctr"/>
            <a:r>
              <a:rPr lang="en-US" b="1" dirty="0" err="1"/>
              <a:t>Yala</a:t>
            </a:r>
            <a:r>
              <a:rPr lang="en-US" b="1" dirty="0"/>
              <a:t> Rajabhat University</a:t>
            </a:r>
          </a:p>
          <a:p>
            <a:pPr algn="ctr"/>
            <a:endParaRPr lang="en-US" b="1" dirty="0"/>
          </a:p>
        </p:txBody>
      </p:sp>
      <p:pic>
        <p:nvPicPr>
          <p:cNvPr id="8" name="Picture 7">
            <a:extLst>
              <a:ext uri="{FF2B5EF4-FFF2-40B4-BE49-F238E27FC236}">
                <a16:creationId xmlns:a16="http://schemas.microsoft.com/office/drawing/2014/main" id="{8E36DA27-E699-9AA4-FFF1-6EDC8F120FE6}"/>
              </a:ext>
            </a:extLst>
          </p:cNvPr>
          <p:cNvPicPr>
            <a:picLocks noChangeAspect="1"/>
          </p:cNvPicPr>
          <p:nvPr/>
        </p:nvPicPr>
        <p:blipFill>
          <a:blip r:embed="rId2"/>
          <a:stretch>
            <a:fillRect/>
          </a:stretch>
        </p:blipFill>
        <p:spPr>
          <a:xfrm>
            <a:off x="22525" y="2276872"/>
            <a:ext cx="6073476" cy="924224"/>
          </a:xfrm>
          <a:prstGeom prst="rect">
            <a:avLst/>
          </a:prstGeom>
        </p:spPr>
      </p:pic>
      <p:pic>
        <p:nvPicPr>
          <p:cNvPr id="10" name="Picture 9">
            <a:extLst>
              <a:ext uri="{FF2B5EF4-FFF2-40B4-BE49-F238E27FC236}">
                <a16:creationId xmlns:a16="http://schemas.microsoft.com/office/drawing/2014/main" id="{052A0554-A17F-E083-4C3D-1D636B5C621D}"/>
              </a:ext>
            </a:extLst>
          </p:cNvPr>
          <p:cNvPicPr>
            <a:picLocks noChangeAspect="1"/>
          </p:cNvPicPr>
          <p:nvPr/>
        </p:nvPicPr>
        <p:blipFill>
          <a:blip r:embed="rId3"/>
          <a:stretch>
            <a:fillRect/>
          </a:stretch>
        </p:blipFill>
        <p:spPr>
          <a:xfrm>
            <a:off x="4395196" y="3212976"/>
            <a:ext cx="7761592" cy="92422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ตาราง 1"/>
          <p:cNvGraphicFramePr>
            <a:graphicFrameLocks noGrp="1"/>
          </p:cNvGraphicFramePr>
          <p:nvPr/>
        </p:nvGraphicFramePr>
        <p:xfrm>
          <a:off x="624254" y="1197450"/>
          <a:ext cx="10981592" cy="5061280"/>
        </p:xfrm>
        <a:graphic>
          <a:graphicData uri="http://schemas.openxmlformats.org/drawingml/2006/table">
            <a:tbl>
              <a:tblPr firstRow="1" bandRow="1">
                <a:tableStyleId>{073A0DAA-6AF3-43AB-8588-CEC1D06C72B9}</a:tableStyleId>
              </a:tblPr>
              <a:tblGrid>
                <a:gridCol w="2672187">
                  <a:extLst>
                    <a:ext uri="{9D8B030D-6E8A-4147-A177-3AD203B41FA5}">
                      <a16:colId xmlns:a16="http://schemas.microsoft.com/office/drawing/2014/main" val="20000"/>
                    </a:ext>
                  </a:extLst>
                </a:gridCol>
                <a:gridCol w="8309405">
                  <a:extLst>
                    <a:ext uri="{9D8B030D-6E8A-4147-A177-3AD203B41FA5}">
                      <a16:colId xmlns:a16="http://schemas.microsoft.com/office/drawing/2014/main" val="20001"/>
                    </a:ext>
                  </a:extLst>
                </a:gridCol>
              </a:tblGrid>
              <a:tr h="534467">
                <a:tc>
                  <a:txBody>
                    <a:bodyPr/>
                    <a:lstStyle/>
                    <a:p>
                      <a:pPr algn="ctr"/>
                      <a:r>
                        <a:rPr lang="en-US" sz="1800" dirty="0">
                          <a:latin typeface="Times New Roman" pitchFamily="18" charset="0"/>
                          <a:cs typeface="Times New Roman" pitchFamily="18" charset="0"/>
                        </a:rPr>
                        <a:t>organization</a:t>
                      </a:r>
                      <a:endParaRPr lang="th-TH" sz="1800" dirty="0">
                        <a:solidFill>
                          <a:schemeClr val="tx1"/>
                        </a:solidFill>
                        <a:latin typeface="Times New Roman" pitchFamily="18" charset="0"/>
                      </a:endParaRPr>
                    </a:p>
                  </a:txBody>
                  <a:tcPr marL="131787" marR="131787" marT="65893" marB="65893"/>
                </a:tc>
                <a:tc>
                  <a:txBody>
                    <a:bodyPr/>
                    <a:lstStyle/>
                    <a:p>
                      <a:pPr algn="ctr"/>
                      <a:r>
                        <a:rPr lang="en-US" sz="1800" dirty="0">
                          <a:latin typeface="Times New Roman" pitchFamily="18" charset="0"/>
                          <a:cs typeface="Times New Roman" pitchFamily="18" charset="0"/>
                        </a:rPr>
                        <a:t>contents</a:t>
                      </a:r>
                      <a:endParaRPr lang="th-TH" sz="1800" dirty="0">
                        <a:solidFill>
                          <a:schemeClr val="tx1"/>
                        </a:solidFill>
                        <a:latin typeface="Times New Roman" pitchFamily="18" charset="0"/>
                      </a:endParaRPr>
                    </a:p>
                  </a:txBody>
                  <a:tcPr marL="131787" marR="131787" marT="65893" marB="65893"/>
                </a:tc>
                <a:extLst>
                  <a:ext uri="{0D108BD9-81ED-4DB2-BD59-A6C34878D82A}">
                    <a16:rowId xmlns:a16="http://schemas.microsoft.com/office/drawing/2014/main" val="10000"/>
                  </a:ext>
                </a:extLst>
              </a:tr>
              <a:tr h="6804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atin typeface="Times New Roman" pitchFamily="18" charset="0"/>
                          <a:cs typeface="Times New Roman" pitchFamily="18" charset="0"/>
                        </a:rPr>
                        <a:t>USDA 2003</a:t>
                      </a:r>
                      <a:endParaRPr lang="th-TH" sz="1800" b="0" dirty="0">
                        <a:solidFill>
                          <a:schemeClr val="tx1"/>
                        </a:solidFill>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h-TH" sz="1800" b="0" dirty="0">
                        <a:solidFill>
                          <a:schemeClr val="tx1"/>
                        </a:solidFill>
                        <a:latin typeface="Times New Roman" pitchFamily="18" charset="0"/>
                      </a:endParaRPr>
                    </a:p>
                  </a:txBody>
                  <a:tcPr marL="131787" marR="131787" marT="65893" marB="6589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Times New Roman" pitchFamily="18" charset="0"/>
                          <a:ea typeface="+mn-ea"/>
                          <a:cs typeface="Times New Roman" pitchFamily="18" charset="0"/>
                        </a:rPr>
                        <a:t>The main component influence to water quality degradation is products from point-nonpoint source.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dk1"/>
                        </a:solidFill>
                        <a:effectLst/>
                        <a:latin typeface="Times New Roman" pitchFamily="18" charset="0"/>
                        <a:ea typeface="+mn-ea"/>
                        <a:cs typeface="Times New Roman" pitchFamily="18" charset="0"/>
                      </a:endParaRPr>
                    </a:p>
                  </a:txBody>
                  <a:tcPr marL="131787" marR="131787" marT="65893" marB="65893"/>
                </a:tc>
                <a:extLst>
                  <a:ext uri="{0D108BD9-81ED-4DB2-BD59-A6C34878D82A}">
                    <a16:rowId xmlns:a16="http://schemas.microsoft.com/office/drawing/2014/main" val="10001"/>
                  </a:ext>
                </a:extLst>
              </a:tr>
              <a:tr h="9547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atin typeface="Times New Roman" pitchFamily="18" charset="0"/>
                          <a:cs typeface="Times New Roman" pitchFamily="18" charset="0"/>
                        </a:rPr>
                        <a:t>UNESCO 2005</a:t>
                      </a:r>
                    </a:p>
                    <a:p>
                      <a:pPr marL="0" marR="0" indent="0" algn="l" defTabSz="914400" rtl="0" eaLnBrk="1" fontAlgn="auto" latinLnBrk="0" hangingPunct="1">
                        <a:lnSpc>
                          <a:spcPct val="100000"/>
                        </a:lnSpc>
                        <a:spcBef>
                          <a:spcPts val="0"/>
                        </a:spcBef>
                        <a:spcAft>
                          <a:spcPts val="0"/>
                        </a:spcAft>
                        <a:buClrTx/>
                        <a:buSzTx/>
                        <a:buFontTx/>
                        <a:buNone/>
                        <a:tabLst/>
                        <a:defRPr/>
                      </a:pPr>
                      <a:endParaRPr lang="th-TH" sz="1800" b="0" dirty="0">
                        <a:solidFill>
                          <a:schemeClr val="tx1"/>
                        </a:solidFill>
                        <a:latin typeface="Times New Roman" pitchFamily="18" charset="0"/>
                      </a:endParaRPr>
                    </a:p>
                  </a:txBody>
                  <a:tcPr marL="131787" marR="131787" marT="65893" marB="6589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Times New Roman" pitchFamily="18" charset="0"/>
                          <a:ea typeface="+mn-ea"/>
                          <a:cs typeface="Times New Roman" pitchFamily="18" charset="0"/>
                        </a:rPr>
                        <a:t>The execution contains various components and uncertainty of qualitative and quantitative information from the interrelationship in theirs.</a:t>
                      </a:r>
                      <a:r>
                        <a:rPr lang="en-US" sz="1800" b="0" kern="1200" baseline="0" dirty="0">
                          <a:solidFill>
                            <a:schemeClr val="dk1"/>
                          </a:solidFill>
                          <a:effectLst/>
                          <a:latin typeface="Times New Roman" pitchFamily="18" charset="0"/>
                          <a:ea typeface="+mn-ea"/>
                          <a:cs typeface="Times New Roman" pitchFamily="18" charset="0"/>
                        </a:rPr>
                        <a:t> </a:t>
                      </a:r>
                    </a:p>
                    <a:p>
                      <a:endParaRPr lang="en-US" sz="1800" b="0" kern="1200" baseline="0" dirty="0">
                        <a:solidFill>
                          <a:schemeClr val="dk1"/>
                        </a:solidFill>
                        <a:effectLst/>
                        <a:latin typeface="Times New Roman" pitchFamily="18" charset="0"/>
                        <a:ea typeface="+mn-ea"/>
                        <a:cs typeface="Times New Roman" pitchFamily="18" charset="0"/>
                      </a:endParaRPr>
                    </a:p>
                  </a:txBody>
                  <a:tcPr marL="131787" marR="131787" marT="65893" marB="65893"/>
                </a:tc>
                <a:extLst>
                  <a:ext uri="{0D108BD9-81ED-4DB2-BD59-A6C34878D82A}">
                    <a16:rowId xmlns:a16="http://schemas.microsoft.com/office/drawing/2014/main" val="10002"/>
                  </a:ext>
                </a:extLst>
              </a:tr>
              <a:tr h="9745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atin typeface="Times New Roman" pitchFamily="18" charset="0"/>
                          <a:cs typeface="Times New Roman" pitchFamily="18" charset="0"/>
                        </a:rPr>
                        <a:t>UNICEF/WHO 2008</a:t>
                      </a:r>
                      <a:endParaRPr lang="th-TH" sz="1800" b="0" dirty="0">
                        <a:solidFill>
                          <a:schemeClr val="tx1"/>
                        </a:solidFill>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h-TH" sz="1800" b="0" dirty="0">
                        <a:solidFill>
                          <a:schemeClr val="tx1"/>
                        </a:solidFill>
                        <a:latin typeface="Times New Roman" pitchFamily="18" charset="0"/>
                      </a:endParaRPr>
                    </a:p>
                  </a:txBody>
                  <a:tcPr marL="131787" marR="131787" marT="65893" marB="6589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Times New Roman" pitchFamily="18" charset="0"/>
                          <a:ea typeface="+mn-ea"/>
                          <a:cs typeface="Times New Roman" pitchFamily="18" charset="0"/>
                        </a:rPr>
                        <a:t>The obstacle of water quality management is large scale and plenty of factors. Water</a:t>
                      </a:r>
                      <a:r>
                        <a:rPr lang="en-US" sz="1800" b="0" kern="1200" baseline="0" dirty="0">
                          <a:solidFill>
                            <a:schemeClr val="dk1"/>
                          </a:solidFill>
                          <a:effectLst/>
                          <a:latin typeface="Times New Roman" pitchFamily="18" charset="0"/>
                          <a:ea typeface="+mn-ea"/>
                          <a:cs typeface="Times New Roman" pitchFamily="18" charset="0"/>
                        </a:rPr>
                        <a:t> quality management should base on system.</a:t>
                      </a:r>
                    </a:p>
                  </a:txBody>
                  <a:tcPr marL="131787" marR="131787" marT="65893" marB="65893"/>
                </a:tc>
                <a:extLst>
                  <a:ext uri="{0D108BD9-81ED-4DB2-BD59-A6C34878D82A}">
                    <a16:rowId xmlns:a16="http://schemas.microsoft.com/office/drawing/2014/main" val="10003"/>
                  </a:ext>
                </a:extLst>
              </a:tr>
              <a:tr h="6880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atin typeface="Times New Roman" pitchFamily="18" charset="0"/>
                          <a:cs typeface="Times New Roman" pitchFamily="18" charset="0"/>
                        </a:rPr>
                        <a:t>UNEP/GEO5 2012</a:t>
                      </a:r>
                    </a:p>
                    <a:p>
                      <a:pPr marL="0" marR="0" indent="0" algn="l" defTabSz="914400" rtl="0" eaLnBrk="1" fontAlgn="auto" latinLnBrk="0" hangingPunct="1">
                        <a:lnSpc>
                          <a:spcPct val="100000"/>
                        </a:lnSpc>
                        <a:spcBef>
                          <a:spcPts val="0"/>
                        </a:spcBef>
                        <a:spcAft>
                          <a:spcPts val="0"/>
                        </a:spcAft>
                        <a:buClrTx/>
                        <a:buSzTx/>
                        <a:buFontTx/>
                        <a:buNone/>
                        <a:tabLst/>
                        <a:defRPr/>
                      </a:pPr>
                      <a:endParaRPr lang="th-TH" sz="1800" b="0" dirty="0">
                        <a:solidFill>
                          <a:schemeClr val="tx1"/>
                        </a:solidFill>
                        <a:latin typeface="Times New Roman" pitchFamily="18" charset="0"/>
                      </a:endParaRPr>
                    </a:p>
                  </a:txBody>
                  <a:tcPr marL="131787" marR="131787" marT="65893" marB="6589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atin typeface="Times New Roman" pitchFamily="18" charset="0"/>
                          <a:cs typeface="Times New Roman" pitchFamily="18" charset="0"/>
                        </a:rPr>
                        <a:t>Effect</a:t>
                      </a:r>
                      <a:r>
                        <a:rPr lang="en-US" sz="1800" b="0" baseline="0" dirty="0">
                          <a:latin typeface="Times New Roman" pitchFamily="18" charset="0"/>
                          <a:cs typeface="Times New Roman" pitchFamily="18" charset="0"/>
                        </a:rPr>
                        <a:t> of extreme water related events and climate change</a:t>
                      </a:r>
                    </a:p>
                  </a:txBody>
                  <a:tcPr marL="131787" marR="131787" marT="65893" marB="65893"/>
                </a:tc>
                <a:extLst>
                  <a:ext uri="{0D108BD9-81ED-4DB2-BD59-A6C34878D82A}">
                    <a16:rowId xmlns:a16="http://schemas.microsoft.com/office/drawing/2014/main" val="10004"/>
                  </a:ext>
                </a:extLst>
              </a:tr>
              <a:tr h="9547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latin typeface="Times New Roman" pitchFamily="18" charset="0"/>
                          <a:cs typeface="Times New Roman" pitchFamily="18" charset="0"/>
                        </a:rPr>
                        <a:t>UNEP 1992,1996,2015</a:t>
                      </a:r>
                      <a:endParaRPr lang="th-TH" sz="1800" b="0" dirty="0">
                        <a:solidFill>
                          <a:schemeClr val="tx1"/>
                        </a:solidFill>
                        <a:latin typeface="Times New Roman" pitchFamily="18" charset="0"/>
                      </a:endParaRPr>
                    </a:p>
                  </a:txBody>
                  <a:tcPr marL="131787" marR="131787" marT="65893" marB="6589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a:effectLst/>
                          <a:latin typeface="Times New Roman" pitchFamily="18" charset="0"/>
                          <a:cs typeface="Times New Roman" pitchFamily="18" charset="0"/>
                        </a:rPr>
                        <a:t>The natural events may be related from human activities</a:t>
                      </a:r>
                      <a:r>
                        <a:rPr lang="en-US" sz="1800" b="0" kern="1200" baseline="0" dirty="0">
                          <a:effectLst/>
                          <a:latin typeface="Times New Roman" pitchFamily="18" charset="0"/>
                          <a:cs typeface="Times New Roman" pitchFamily="18" charset="0"/>
                        </a:rPr>
                        <a:t> and could be harmful to water quality.</a:t>
                      </a:r>
                    </a:p>
                    <a:p>
                      <a:pPr marL="0" marR="0" indent="0" algn="l" defTabSz="914400" rtl="0" eaLnBrk="1" fontAlgn="auto" latinLnBrk="0" hangingPunct="1">
                        <a:lnSpc>
                          <a:spcPct val="100000"/>
                        </a:lnSpc>
                        <a:spcBef>
                          <a:spcPts val="0"/>
                        </a:spcBef>
                        <a:spcAft>
                          <a:spcPts val="0"/>
                        </a:spcAft>
                        <a:buClrTx/>
                        <a:buSzTx/>
                        <a:buFontTx/>
                        <a:buNone/>
                        <a:tabLst/>
                        <a:defRPr/>
                      </a:pPr>
                      <a:endParaRPr lang="th-TH" sz="1800" b="0" dirty="0">
                        <a:latin typeface="Times New Roman" pitchFamily="18" charset="0"/>
                      </a:endParaRPr>
                    </a:p>
                  </a:txBody>
                  <a:tcPr marL="131787" marR="131787" marT="65893" marB="65893"/>
                </a:tc>
                <a:extLst>
                  <a:ext uri="{0D108BD9-81ED-4DB2-BD59-A6C34878D82A}">
                    <a16:rowId xmlns:a16="http://schemas.microsoft.com/office/drawing/2014/main" val="10005"/>
                  </a:ext>
                </a:extLst>
              </a:tr>
            </a:tbl>
          </a:graphicData>
        </a:graphic>
      </p:graphicFrame>
      <p:sp>
        <p:nvSpPr>
          <p:cNvPr id="3" name="Title 1">
            <a:extLst>
              <a:ext uri="{FF2B5EF4-FFF2-40B4-BE49-F238E27FC236}">
                <a16:creationId xmlns:a16="http://schemas.microsoft.com/office/drawing/2014/main" id="{E3567C6D-8DBB-4200-88D3-027404EEE947}"/>
              </a:ext>
            </a:extLst>
          </p:cNvPr>
          <p:cNvSpPr>
            <a:spLocks noGrp="1"/>
          </p:cNvSpPr>
          <p:nvPr>
            <p:ph type="title"/>
          </p:nvPr>
        </p:nvSpPr>
        <p:spPr>
          <a:xfrm>
            <a:off x="624254" y="260649"/>
            <a:ext cx="10981592" cy="653751"/>
          </a:xfrm>
          <a:solidFill>
            <a:schemeClr val="accent2"/>
          </a:solidFill>
        </p:spPr>
        <p:style>
          <a:lnRef idx="1">
            <a:schemeClr val="accent3"/>
          </a:lnRef>
          <a:fillRef idx="3">
            <a:schemeClr val="accent3"/>
          </a:fillRef>
          <a:effectRef idx="2">
            <a:schemeClr val="accent3"/>
          </a:effectRef>
          <a:fontRef idx="minor">
            <a:schemeClr val="lt1"/>
          </a:fontRef>
        </p:style>
        <p:txBody>
          <a:bodyPr>
            <a:noAutofit/>
          </a:bodyPr>
          <a:lstStyle/>
          <a:p>
            <a:pPr algn="ctr"/>
            <a:r>
              <a:rPr lang="en-US" sz="2800" b="1" dirty="0">
                <a:ln w="1905"/>
                <a:solidFill>
                  <a:schemeClr val="tx1"/>
                </a:solidFill>
                <a:latin typeface="Times New Roman" pitchFamily="18" charset="0"/>
                <a:cs typeface="Times New Roman" pitchFamily="18" charset="0"/>
              </a:rPr>
              <a:t>Significance of Water quality variations</a:t>
            </a:r>
            <a:endParaRPr lang="th-TH" sz="2800" b="1" dirty="0">
              <a:ln w="1905"/>
              <a:solidFill>
                <a:schemeClr val="tx1"/>
              </a:solidFill>
              <a:latin typeface="Times New Roman" pitchFamily="18" charset="0"/>
            </a:endParaRPr>
          </a:p>
        </p:txBody>
      </p:sp>
    </p:spTree>
    <p:extLst>
      <p:ext uri="{BB962C8B-B14F-4D97-AF65-F5344CB8AC3E}">
        <p14:creationId xmlns:p14="http://schemas.microsoft.com/office/powerpoint/2010/main" val="998897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8223E72D-918B-40B4-8D0C-EA831E278FC3}"/>
              </a:ext>
            </a:extLst>
          </p:cNvPr>
          <p:cNvSpPr>
            <a:spLocks noGrp="1"/>
          </p:cNvSpPr>
          <p:nvPr>
            <p:ph type="title"/>
          </p:nvPr>
        </p:nvSpPr>
        <p:spPr>
          <a:xfrm>
            <a:off x="0" y="286604"/>
            <a:ext cx="12192000" cy="601419"/>
          </a:xfrm>
        </p:spPr>
        <p:txBody>
          <a:bodyPr>
            <a:normAutofit fontScale="90000"/>
          </a:bodyPr>
          <a:lstStyle/>
          <a:p>
            <a:pPr algn="ctr"/>
            <a:r>
              <a:rPr lang="en-US" b="1" dirty="0">
                <a:solidFill>
                  <a:schemeClr val="tx1"/>
                </a:solidFill>
                <a:latin typeface="Aparajita" panose="02020603050405020304" pitchFamily="18" charset="0"/>
                <a:cs typeface="Aparajita" panose="02020603050405020304" pitchFamily="18" charset="0"/>
              </a:rPr>
              <a:t>Water quality study and management</a:t>
            </a:r>
            <a:endParaRPr lang="en-US" b="1" dirty="0"/>
          </a:p>
        </p:txBody>
      </p:sp>
      <p:sp>
        <p:nvSpPr>
          <p:cNvPr id="4" name="ตัวแทนหมายเลขสไลด์ 3">
            <a:extLst>
              <a:ext uri="{FF2B5EF4-FFF2-40B4-BE49-F238E27FC236}">
                <a16:creationId xmlns:a16="http://schemas.microsoft.com/office/drawing/2014/main" id="{E3962139-DDE9-4F7B-9AA7-7C2337D94B40}"/>
              </a:ext>
            </a:extLst>
          </p:cNvPr>
          <p:cNvSpPr>
            <a:spLocks noGrp="1"/>
          </p:cNvSpPr>
          <p:nvPr>
            <p:ph type="sldNum" sz="quarter" idx="12"/>
          </p:nvPr>
        </p:nvSpPr>
        <p:spPr/>
        <p:txBody>
          <a:bodyPr/>
          <a:lstStyle/>
          <a:p>
            <a:fld id="{D57F1E4F-1CFF-5643-939E-217C01CDF565}" type="slidenum">
              <a:rPr lang="en-US" smtClean="0"/>
              <a:pPr/>
              <a:t>11</a:t>
            </a:fld>
            <a:endParaRPr lang="en-US" dirty="0"/>
          </a:p>
        </p:txBody>
      </p:sp>
      <p:graphicFrame>
        <p:nvGraphicFramePr>
          <p:cNvPr id="3" name="ตาราง 2">
            <a:extLst>
              <a:ext uri="{FF2B5EF4-FFF2-40B4-BE49-F238E27FC236}">
                <a16:creationId xmlns:a16="http://schemas.microsoft.com/office/drawing/2014/main" id="{FF0A9EDA-854A-4740-8AB3-A725943EF2A6}"/>
              </a:ext>
            </a:extLst>
          </p:cNvPr>
          <p:cNvGraphicFramePr>
            <a:graphicFrameLocks noGrp="1"/>
          </p:cNvGraphicFramePr>
          <p:nvPr/>
        </p:nvGraphicFramePr>
        <p:xfrm>
          <a:off x="703385" y="930704"/>
          <a:ext cx="10752992" cy="4923560"/>
        </p:xfrm>
        <a:graphic>
          <a:graphicData uri="http://schemas.openxmlformats.org/drawingml/2006/table">
            <a:tbl>
              <a:tblPr firstRow="1" firstCol="1" bandRow="1">
                <a:tableStyleId>{5C22544A-7EE6-4342-B048-85BDC9FD1C3A}</a:tableStyleId>
              </a:tblPr>
              <a:tblGrid>
                <a:gridCol w="1956148">
                  <a:extLst>
                    <a:ext uri="{9D8B030D-6E8A-4147-A177-3AD203B41FA5}">
                      <a16:colId xmlns:a16="http://schemas.microsoft.com/office/drawing/2014/main" val="583586376"/>
                    </a:ext>
                  </a:extLst>
                </a:gridCol>
                <a:gridCol w="4308447">
                  <a:extLst>
                    <a:ext uri="{9D8B030D-6E8A-4147-A177-3AD203B41FA5}">
                      <a16:colId xmlns:a16="http://schemas.microsoft.com/office/drawing/2014/main" val="660136748"/>
                    </a:ext>
                  </a:extLst>
                </a:gridCol>
                <a:gridCol w="4488397">
                  <a:extLst>
                    <a:ext uri="{9D8B030D-6E8A-4147-A177-3AD203B41FA5}">
                      <a16:colId xmlns:a16="http://schemas.microsoft.com/office/drawing/2014/main" val="2598704469"/>
                    </a:ext>
                  </a:extLst>
                </a:gridCol>
              </a:tblGrid>
              <a:tr h="198214">
                <a:tc>
                  <a:txBody>
                    <a:bodyPr/>
                    <a:lstStyle/>
                    <a:p>
                      <a:pPr>
                        <a:spcAft>
                          <a:spcPts val="0"/>
                        </a:spcAft>
                      </a:pPr>
                      <a:r>
                        <a:rPr lang="en-US" sz="2000">
                          <a:effectLst/>
                          <a:latin typeface="Aparajita" panose="02020603050405020304" pitchFamily="18" charset="0"/>
                          <a:cs typeface="Aparajita" panose="02020603050405020304" pitchFamily="18" charset="0"/>
                        </a:rPr>
                        <a:t>Issue</a:t>
                      </a:r>
                      <a:endParaRPr lang="en-US" sz="2000">
                        <a:effectLst/>
                        <a:latin typeface="Aparajita" panose="02020603050405020304" pitchFamily="18" charset="0"/>
                        <a:ea typeface="Cordia New" panose="020B0304020202020204" pitchFamily="34" charset="-34"/>
                        <a:cs typeface="Aparajita" panose="02020603050405020304" pitchFamily="18" charset="0"/>
                      </a:endParaRPr>
                    </a:p>
                  </a:txBody>
                  <a:tcPr marL="65588" marR="65588" marT="0" marB="0"/>
                </a:tc>
                <a:tc>
                  <a:txBody>
                    <a:bodyPr/>
                    <a:lstStyle/>
                    <a:p>
                      <a:pPr>
                        <a:spcAft>
                          <a:spcPts val="0"/>
                        </a:spcAft>
                      </a:pPr>
                      <a:r>
                        <a:rPr lang="en-US" sz="2000" dirty="0">
                          <a:effectLst/>
                          <a:latin typeface="Aparajita" panose="02020603050405020304" pitchFamily="18" charset="0"/>
                          <a:cs typeface="Aparajita" panose="02020603050405020304" pitchFamily="18" charset="0"/>
                        </a:rPr>
                        <a:t>summarized</a:t>
                      </a:r>
                      <a:endParaRPr lang="en-US" sz="2000" dirty="0">
                        <a:effectLst/>
                        <a:latin typeface="Aparajita" panose="02020603050405020304" pitchFamily="18" charset="0"/>
                        <a:ea typeface="Cordia New" panose="020B0304020202020204" pitchFamily="34" charset="-34"/>
                        <a:cs typeface="Aparajita" panose="02020603050405020304" pitchFamily="18" charset="0"/>
                      </a:endParaRPr>
                    </a:p>
                  </a:txBody>
                  <a:tcPr marL="65588" marR="65588" marT="0" marB="0"/>
                </a:tc>
                <a:tc>
                  <a:txBody>
                    <a:bodyPr/>
                    <a:lstStyle/>
                    <a:p>
                      <a:pPr>
                        <a:spcAft>
                          <a:spcPts val="0"/>
                        </a:spcAft>
                      </a:pPr>
                      <a:r>
                        <a:rPr lang="en-US" sz="2000">
                          <a:effectLst/>
                          <a:latin typeface="Aparajita" panose="02020603050405020304" pitchFamily="18" charset="0"/>
                          <a:cs typeface="Aparajita" panose="02020603050405020304" pitchFamily="18" charset="0"/>
                        </a:rPr>
                        <a:t>Author</a:t>
                      </a:r>
                      <a:r>
                        <a:rPr lang="th-TH" sz="2000">
                          <a:effectLst/>
                          <a:latin typeface="Aparajita" panose="02020603050405020304" pitchFamily="18" charset="0"/>
                        </a:rPr>
                        <a:t>’</a:t>
                      </a:r>
                      <a:r>
                        <a:rPr lang="en-US" sz="2000">
                          <a:effectLst/>
                          <a:latin typeface="Aparajita" panose="02020603050405020304" pitchFamily="18" charset="0"/>
                          <a:cs typeface="Aparajita" panose="02020603050405020304" pitchFamily="18" charset="0"/>
                        </a:rPr>
                        <a:t>s remark</a:t>
                      </a:r>
                      <a:endParaRPr lang="en-US" sz="2000">
                        <a:effectLst/>
                        <a:latin typeface="Aparajita" panose="02020603050405020304" pitchFamily="18" charset="0"/>
                        <a:ea typeface="Cordia New" panose="020B0304020202020204" pitchFamily="34" charset="-34"/>
                        <a:cs typeface="Aparajita" panose="02020603050405020304" pitchFamily="18" charset="0"/>
                      </a:endParaRPr>
                    </a:p>
                  </a:txBody>
                  <a:tcPr marL="65588" marR="65588" marT="0" marB="0"/>
                </a:tc>
                <a:extLst>
                  <a:ext uri="{0D108BD9-81ED-4DB2-BD59-A6C34878D82A}">
                    <a16:rowId xmlns:a16="http://schemas.microsoft.com/office/drawing/2014/main" val="2849879341"/>
                  </a:ext>
                </a:extLst>
              </a:tr>
              <a:tr h="1189287">
                <a:tc>
                  <a:txBody>
                    <a:bodyPr/>
                    <a:lstStyle/>
                    <a:p>
                      <a:pPr algn="thaiDist">
                        <a:spcAft>
                          <a:spcPts val="0"/>
                        </a:spcAft>
                      </a:pPr>
                      <a:r>
                        <a:rPr lang="en-US" sz="2000" dirty="0">
                          <a:effectLst/>
                          <a:latin typeface="Aparajita" panose="02020603050405020304" pitchFamily="18" charset="0"/>
                          <a:cs typeface="Aparajita" panose="02020603050405020304" pitchFamily="18" charset="0"/>
                        </a:rPr>
                        <a:t>Water quality</a:t>
                      </a:r>
                      <a:endParaRPr lang="en-US" sz="2000" dirty="0">
                        <a:effectLst/>
                        <a:latin typeface="Aparajita" panose="02020603050405020304" pitchFamily="18" charset="0"/>
                        <a:ea typeface="Cordia New" panose="020B0304020202020204" pitchFamily="34" charset="-34"/>
                        <a:cs typeface="Aparajita" panose="02020603050405020304" pitchFamily="18" charset="0"/>
                      </a:endParaRPr>
                    </a:p>
                  </a:txBody>
                  <a:tcPr marL="65588" marR="65588" marT="0" marB="0"/>
                </a:tc>
                <a:tc>
                  <a:txBody>
                    <a:bodyPr/>
                    <a:lstStyle/>
                    <a:p>
                      <a:pPr>
                        <a:spcAft>
                          <a:spcPts val="0"/>
                        </a:spcAft>
                      </a:pPr>
                      <a:r>
                        <a:rPr lang="en-US" sz="2000">
                          <a:effectLst/>
                          <a:latin typeface="Aparajita" panose="02020603050405020304" pitchFamily="18" charset="0"/>
                          <a:cs typeface="Aparajita" panose="02020603050405020304" pitchFamily="18" charset="0"/>
                        </a:rPr>
                        <a:t>To assessment surface water quality, point</a:t>
                      </a:r>
                      <a:r>
                        <a:rPr lang="th-TH" sz="2000">
                          <a:effectLst/>
                          <a:latin typeface="Aparajita" panose="02020603050405020304" pitchFamily="18" charset="0"/>
                        </a:rPr>
                        <a:t>/</a:t>
                      </a:r>
                      <a:r>
                        <a:rPr lang="en-US" sz="2000">
                          <a:effectLst/>
                          <a:latin typeface="Aparajita" panose="02020603050405020304" pitchFamily="18" charset="0"/>
                          <a:cs typeface="Aparajita" panose="02020603050405020304" pitchFamily="18" charset="0"/>
                        </a:rPr>
                        <a:t>non</a:t>
                      </a:r>
                      <a:r>
                        <a:rPr lang="th-TH" sz="2000">
                          <a:effectLst/>
                          <a:latin typeface="Aparajita" panose="02020603050405020304" pitchFamily="18" charset="0"/>
                        </a:rPr>
                        <a:t>-</a:t>
                      </a:r>
                      <a:r>
                        <a:rPr lang="en-US" sz="2000">
                          <a:effectLst/>
                          <a:latin typeface="Aparajita" panose="02020603050405020304" pitchFamily="18" charset="0"/>
                          <a:cs typeface="Aparajita" panose="02020603050405020304" pitchFamily="18" charset="0"/>
                        </a:rPr>
                        <a:t>point source pollutants and management wastewater discharge</a:t>
                      </a:r>
                      <a:r>
                        <a:rPr lang="th-TH" sz="2000">
                          <a:effectLst/>
                          <a:latin typeface="Aparajita" panose="02020603050405020304" pitchFamily="18" charset="0"/>
                        </a:rPr>
                        <a:t>.</a:t>
                      </a:r>
                      <a:endParaRPr lang="en-US" sz="2000">
                        <a:effectLst/>
                        <a:latin typeface="Aparajita" panose="02020603050405020304" pitchFamily="18" charset="0"/>
                        <a:ea typeface="Cordia New" panose="020B0304020202020204" pitchFamily="34" charset="-34"/>
                        <a:cs typeface="Aparajita" panose="02020603050405020304" pitchFamily="18" charset="0"/>
                      </a:endParaRPr>
                    </a:p>
                  </a:txBody>
                  <a:tcPr marL="65588" marR="65588" marT="0" marB="0"/>
                </a:tc>
                <a:tc>
                  <a:txBody>
                    <a:bodyPr/>
                    <a:lstStyle/>
                    <a:p>
                      <a:pPr>
                        <a:spcAft>
                          <a:spcPts val="0"/>
                        </a:spcAft>
                      </a:pPr>
                      <a:r>
                        <a:rPr lang="en-US" sz="2000">
                          <a:effectLst/>
                          <a:latin typeface="Aparajita" panose="02020603050405020304" pitchFamily="18" charset="0"/>
                          <a:cs typeface="Aparajita" panose="02020603050405020304" pitchFamily="18" charset="0"/>
                        </a:rPr>
                        <a:t>How water quality by physical, chemical and biological characteristics has interrelationship system</a:t>
                      </a:r>
                      <a:r>
                        <a:rPr lang="th-TH" sz="2000">
                          <a:effectLst/>
                          <a:latin typeface="Aparajita" panose="02020603050405020304" pitchFamily="18" charset="0"/>
                        </a:rPr>
                        <a:t> (</a:t>
                      </a:r>
                      <a:r>
                        <a:rPr lang="en-US" sz="2000">
                          <a:effectLst/>
                          <a:latin typeface="Aparajita" panose="02020603050405020304" pitchFamily="18" charset="0"/>
                          <a:cs typeface="Aparajita" panose="02020603050405020304" pitchFamily="18" charset="0"/>
                        </a:rPr>
                        <a:t>capacity water resources</a:t>
                      </a:r>
                      <a:r>
                        <a:rPr lang="th-TH" sz="2000">
                          <a:effectLst/>
                          <a:latin typeface="Aparajita" panose="02020603050405020304" pitchFamily="18" charset="0"/>
                        </a:rPr>
                        <a:t>).</a:t>
                      </a:r>
                      <a:endParaRPr lang="en-US" sz="2000">
                        <a:effectLst/>
                        <a:latin typeface="Aparajita" panose="02020603050405020304" pitchFamily="18" charset="0"/>
                        <a:cs typeface="Aparajita" panose="02020603050405020304" pitchFamily="18" charset="0"/>
                      </a:endParaRPr>
                    </a:p>
                    <a:p>
                      <a:pPr>
                        <a:spcAft>
                          <a:spcPts val="0"/>
                        </a:spcAft>
                      </a:pPr>
                      <a:r>
                        <a:rPr lang="en-US" sz="2000">
                          <a:effectLst/>
                          <a:latin typeface="Aparajita" panose="02020603050405020304" pitchFamily="18" charset="0"/>
                          <a:cs typeface="Aparajita" panose="02020603050405020304" pitchFamily="18" charset="0"/>
                        </a:rPr>
                        <a:t> </a:t>
                      </a:r>
                      <a:endParaRPr lang="en-US" sz="2000">
                        <a:effectLst/>
                        <a:latin typeface="Aparajita" panose="02020603050405020304" pitchFamily="18" charset="0"/>
                        <a:ea typeface="Cordia New" panose="020B0304020202020204" pitchFamily="34" charset="-34"/>
                        <a:cs typeface="Aparajita" panose="02020603050405020304" pitchFamily="18" charset="0"/>
                      </a:endParaRPr>
                    </a:p>
                  </a:txBody>
                  <a:tcPr marL="65588" marR="65588" marT="0" marB="0"/>
                </a:tc>
                <a:extLst>
                  <a:ext uri="{0D108BD9-81ED-4DB2-BD59-A6C34878D82A}">
                    <a16:rowId xmlns:a16="http://schemas.microsoft.com/office/drawing/2014/main" val="71699374"/>
                  </a:ext>
                </a:extLst>
              </a:tr>
              <a:tr h="991072">
                <a:tc>
                  <a:txBody>
                    <a:bodyPr/>
                    <a:lstStyle/>
                    <a:p>
                      <a:pPr algn="thaiDist">
                        <a:spcAft>
                          <a:spcPts val="0"/>
                        </a:spcAft>
                      </a:pPr>
                      <a:r>
                        <a:rPr lang="en-US" sz="2000" dirty="0">
                          <a:effectLst/>
                          <a:latin typeface="Aparajita" panose="02020603050405020304" pitchFamily="18" charset="0"/>
                          <a:cs typeface="Aparajita" panose="02020603050405020304" pitchFamily="18" charset="0"/>
                        </a:rPr>
                        <a:t>Climate </a:t>
                      </a:r>
                      <a:endParaRPr lang="en-US" sz="2000" dirty="0">
                        <a:effectLst/>
                        <a:latin typeface="Aparajita" panose="02020603050405020304" pitchFamily="18" charset="0"/>
                        <a:ea typeface="Cordia New" panose="020B0304020202020204" pitchFamily="34" charset="-34"/>
                        <a:cs typeface="Aparajita" panose="02020603050405020304" pitchFamily="18" charset="0"/>
                      </a:endParaRPr>
                    </a:p>
                  </a:txBody>
                  <a:tcPr marL="65588" marR="65588" marT="0" marB="0"/>
                </a:tc>
                <a:tc>
                  <a:txBody>
                    <a:bodyPr/>
                    <a:lstStyle/>
                    <a:p>
                      <a:pPr>
                        <a:spcAft>
                          <a:spcPts val="0"/>
                        </a:spcAft>
                      </a:pPr>
                      <a:r>
                        <a:rPr lang="en-US" sz="2000" dirty="0">
                          <a:effectLst/>
                          <a:latin typeface="Aparajita" panose="02020603050405020304" pitchFamily="18" charset="0"/>
                          <a:cs typeface="Aparajita" panose="02020603050405020304" pitchFamily="18" charset="0"/>
                        </a:rPr>
                        <a:t>To study relationship of air temperature on water quality</a:t>
                      </a:r>
                      <a:r>
                        <a:rPr lang="th-TH" sz="2000" dirty="0">
                          <a:effectLst/>
                          <a:latin typeface="Aparajita" panose="02020603050405020304" pitchFamily="18" charset="0"/>
                        </a:rPr>
                        <a:t>.</a:t>
                      </a:r>
                      <a:endParaRPr lang="en-US" sz="2000" dirty="0">
                        <a:effectLst/>
                        <a:latin typeface="Aparajita" panose="02020603050405020304" pitchFamily="18" charset="0"/>
                        <a:ea typeface="Cordia New" panose="020B0304020202020204" pitchFamily="34" charset="-34"/>
                        <a:cs typeface="Aparajita" panose="02020603050405020304" pitchFamily="18" charset="0"/>
                      </a:endParaRPr>
                    </a:p>
                  </a:txBody>
                  <a:tcPr marL="65588" marR="65588" marT="0" marB="0"/>
                </a:tc>
                <a:tc>
                  <a:txBody>
                    <a:bodyPr/>
                    <a:lstStyle/>
                    <a:p>
                      <a:pPr>
                        <a:spcAft>
                          <a:spcPts val="0"/>
                        </a:spcAft>
                      </a:pPr>
                      <a:r>
                        <a:rPr lang="en-US" sz="2000" dirty="0">
                          <a:effectLst/>
                          <a:latin typeface="Aparajita" panose="02020603050405020304" pitchFamily="18" charset="0"/>
                          <a:cs typeface="Aparajita" panose="02020603050405020304" pitchFamily="18" charset="0"/>
                        </a:rPr>
                        <a:t>Temperature can impact on water quality by maximum value or average value </a:t>
                      </a:r>
                      <a:r>
                        <a:rPr lang="th-TH" sz="2000" dirty="0">
                          <a:effectLst/>
                          <a:latin typeface="Aparajita" panose="02020603050405020304" pitchFamily="18" charset="0"/>
                        </a:rPr>
                        <a:t>(</a:t>
                      </a:r>
                      <a:r>
                        <a:rPr lang="en-US" sz="2000" dirty="0">
                          <a:effectLst/>
                          <a:latin typeface="Aparajita" panose="02020603050405020304" pitchFamily="18" charset="0"/>
                          <a:cs typeface="Aparajita" panose="02020603050405020304" pitchFamily="18" charset="0"/>
                        </a:rPr>
                        <a:t>water quality value and balance</a:t>
                      </a:r>
                      <a:r>
                        <a:rPr lang="th-TH" sz="2000" dirty="0">
                          <a:effectLst/>
                          <a:latin typeface="Aparajita" panose="02020603050405020304" pitchFamily="18" charset="0"/>
                        </a:rPr>
                        <a:t>)</a:t>
                      </a:r>
                      <a:endParaRPr lang="en-US" sz="2000" dirty="0">
                        <a:effectLst/>
                        <a:latin typeface="Aparajita" panose="02020603050405020304" pitchFamily="18" charset="0"/>
                        <a:cs typeface="Aparajita" panose="02020603050405020304" pitchFamily="18" charset="0"/>
                      </a:endParaRPr>
                    </a:p>
                    <a:p>
                      <a:pPr>
                        <a:spcAft>
                          <a:spcPts val="0"/>
                        </a:spcAft>
                      </a:pPr>
                      <a:r>
                        <a:rPr lang="en-US" sz="2000" dirty="0">
                          <a:effectLst/>
                          <a:latin typeface="Aparajita" panose="02020603050405020304" pitchFamily="18" charset="0"/>
                          <a:cs typeface="Aparajita" panose="02020603050405020304" pitchFamily="18" charset="0"/>
                        </a:rPr>
                        <a:t> </a:t>
                      </a:r>
                      <a:endParaRPr lang="en-US" sz="2000" dirty="0">
                        <a:effectLst/>
                        <a:latin typeface="Aparajita" panose="02020603050405020304" pitchFamily="18" charset="0"/>
                        <a:ea typeface="Cordia New" panose="020B0304020202020204" pitchFamily="34" charset="-34"/>
                        <a:cs typeface="Aparajita" panose="02020603050405020304" pitchFamily="18" charset="0"/>
                      </a:endParaRPr>
                    </a:p>
                  </a:txBody>
                  <a:tcPr marL="65588" marR="65588" marT="0" marB="0"/>
                </a:tc>
                <a:extLst>
                  <a:ext uri="{0D108BD9-81ED-4DB2-BD59-A6C34878D82A}">
                    <a16:rowId xmlns:a16="http://schemas.microsoft.com/office/drawing/2014/main" val="3644919957"/>
                  </a:ext>
                </a:extLst>
              </a:tr>
              <a:tr h="2180360">
                <a:tc>
                  <a:txBody>
                    <a:bodyPr/>
                    <a:lstStyle/>
                    <a:p>
                      <a:pPr algn="thaiDist">
                        <a:spcAft>
                          <a:spcPts val="0"/>
                        </a:spcAft>
                      </a:pPr>
                      <a:r>
                        <a:rPr lang="en-US" sz="2000">
                          <a:effectLst/>
                          <a:latin typeface="Aparajita" panose="02020603050405020304" pitchFamily="18" charset="0"/>
                          <a:cs typeface="Aparajita" panose="02020603050405020304" pitchFamily="18" charset="0"/>
                        </a:rPr>
                        <a:t>Hydrology</a:t>
                      </a:r>
                      <a:endParaRPr lang="en-US" sz="2000">
                        <a:effectLst/>
                        <a:latin typeface="Aparajita" panose="02020603050405020304" pitchFamily="18" charset="0"/>
                        <a:ea typeface="Cordia New" panose="020B0304020202020204" pitchFamily="34" charset="-34"/>
                        <a:cs typeface="Aparajita" panose="02020603050405020304" pitchFamily="18" charset="0"/>
                      </a:endParaRPr>
                    </a:p>
                  </a:txBody>
                  <a:tcPr marL="65588" marR="65588" marT="0" marB="0"/>
                </a:tc>
                <a:tc>
                  <a:txBody>
                    <a:bodyPr/>
                    <a:lstStyle/>
                    <a:p>
                      <a:pPr>
                        <a:spcAft>
                          <a:spcPts val="0"/>
                        </a:spcAft>
                      </a:pPr>
                      <a:r>
                        <a:rPr lang="en-US" sz="2000">
                          <a:effectLst/>
                          <a:latin typeface="Aparajita" panose="02020603050405020304" pitchFamily="18" charset="0"/>
                          <a:cs typeface="Aparajita" panose="02020603050405020304" pitchFamily="18" charset="0"/>
                        </a:rPr>
                        <a:t>Hydrologic parameters comprehensive spatial and temporal variable</a:t>
                      </a:r>
                      <a:endParaRPr lang="en-US" sz="2000">
                        <a:effectLst/>
                        <a:latin typeface="Aparajita" panose="02020603050405020304" pitchFamily="18" charset="0"/>
                        <a:ea typeface="Cordia New" panose="020B0304020202020204" pitchFamily="34" charset="-34"/>
                        <a:cs typeface="Aparajita" panose="02020603050405020304" pitchFamily="18" charset="0"/>
                      </a:endParaRPr>
                    </a:p>
                  </a:txBody>
                  <a:tcPr marL="65588" marR="65588" marT="0" marB="0"/>
                </a:tc>
                <a:tc>
                  <a:txBody>
                    <a:bodyPr/>
                    <a:lstStyle/>
                    <a:p>
                      <a:pPr>
                        <a:spcAft>
                          <a:spcPts val="0"/>
                        </a:spcAft>
                      </a:pPr>
                      <a:r>
                        <a:rPr lang="en-US" sz="2000" dirty="0">
                          <a:effectLst/>
                          <a:latin typeface="Aparajita" panose="02020603050405020304" pitchFamily="18" charset="0"/>
                          <a:cs typeface="Aparajita" panose="02020603050405020304" pitchFamily="18" charset="0"/>
                        </a:rPr>
                        <a:t>How spatial hydrologic; intercept, cross</a:t>
                      </a:r>
                      <a:r>
                        <a:rPr lang="th-TH" sz="2000" dirty="0">
                          <a:effectLst/>
                          <a:latin typeface="Aparajita" panose="02020603050405020304" pitchFamily="18" charset="0"/>
                        </a:rPr>
                        <a:t>-</a:t>
                      </a:r>
                      <a:r>
                        <a:rPr lang="en-US" sz="2000" dirty="0">
                          <a:effectLst/>
                          <a:latin typeface="Aparajita" panose="02020603050405020304" pitchFamily="18" charset="0"/>
                          <a:cs typeface="Aparajita" panose="02020603050405020304" pitchFamily="18" charset="0"/>
                        </a:rPr>
                        <a:t>section, slope and pattern of drainage sub</a:t>
                      </a:r>
                      <a:r>
                        <a:rPr lang="th-TH" sz="2000" dirty="0">
                          <a:effectLst/>
                          <a:latin typeface="Aparajita" panose="02020603050405020304" pitchFamily="18" charset="0"/>
                        </a:rPr>
                        <a:t>-</a:t>
                      </a:r>
                      <a:r>
                        <a:rPr lang="en-US" sz="2000" dirty="0">
                          <a:effectLst/>
                          <a:latin typeface="Aparajita" panose="02020603050405020304" pitchFamily="18" charset="0"/>
                          <a:cs typeface="Aparajita" panose="02020603050405020304" pitchFamily="18" charset="0"/>
                        </a:rPr>
                        <a:t>river impact on water quantity</a:t>
                      </a:r>
                      <a:r>
                        <a:rPr lang="th-TH" sz="2000" dirty="0">
                          <a:effectLst/>
                          <a:latin typeface="Aparajita" panose="02020603050405020304" pitchFamily="18" charset="0"/>
                        </a:rPr>
                        <a:t>-</a:t>
                      </a:r>
                      <a:r>
                        <a:rPr lang="en-US" sz="2000" dirty="0">
                          <a:effectLst/>
                          <a:latin typeface="Aparajita" panose="02020603050405020304" pitchFamily="18" charset="0"/>
                          <a:cs typeface="Aparajita" panose="02020603050405020304" pitchFamily="18" charset="0"/>
                        </a:rPr>
                        <a:t>quality</a:t>
                      </a:r>
                      <a:r>
                        <a:rPr lang="th-TH" sz="2000" dirty="0">
                          <a:effectLst/>
                          <a:latin typeface="Aparajita" panose="02020603050405020304" pitchFamily="18" charset="0"/>
                        </a:rPr>
                        <a:t>.</a:t>
                      </a:r>
                      <a:endParaRPr lang="en-US" sz="2000" dirty="0">
                        <a:effectLst/>
                        <a:latin typeface="Aparajita" panose="02020603050405020304" pitchFamily="18" charset="0"/>
                        <a:cs typeface="Aparajita" panose="02020603050405020304" pitchFamily="18" charset="0"/>
                      </a:endParaRPr>
                    </a:p>
                    <a:p>
                      <a:pPr>
                        <a:spcAft>
                          <a:spcPts val="0"/>
                        </a:spcAft>
                      </a:pPr>
                      <a:r>
                        <a:rPr lang="en-US" sz="2000" dirty="0">
                          <a:effectLst/>
                          <a:latin typeface="Aparajita" panose="02020603050405020304" pitchFamily="18" charset="0"/>
                          <a:cs typeface="Aparajita" panose="02020603050405020304" pitchFamily="18" charset="0"/>
                        </a:rPr>
                        <a:t>How temporal hydrologic; water level, water flow, in</a:t>
                      </a:r>
                      <a:r>
                        <a:rPr lang="th-TH" sz="2000" dirty="0">
                          <a:effectLst/>
                          <a:latin typeface="Aparajita" panose="02020603050405020304" pitchFamily="18" charset="0"/>
                        </a:rPr>
                        <a:t>-</a:t>
                      </a:r>
                      <a:r>
                        <a:rPr lang="en-US" sz="2000" dirty="0">
                          <a:effectLst/>
                          <a:latin typeface="Aparajita" panose="02020603050405020304" pitchFamily="18" charset="0"/>
                          <a:cs typeface="Aparajita" panose="02020603050405020304" pitchFamily="18" charset="0"/>
                        </a:rPr>
                        <a:t>out flow can impact by positive or negative to water quantity</a:t>
                      </a:r>
                      <a:r>
                        <a:rPr lang="th-TH" sz="2000" dirty="0">
                          <a:effectLst/>
                          <a:latin typeface="Aparajita" panose="02020603050405020304" pitchFamily="18" charset="0"/>
                        </a:rPr>
                        <a:t>-</a:t>
                      </a:r>
                      <a:r>
                        <a:rPr lang="en-US" sz="2000" dirty="0">
                          <a:effectLst/>
                          <a:latin typeface="Aparajita" panose="02020603050405020304" pitchFamily="18" charset="0"/>
                          <a:cs typeface="Aparajita" panose="02020603050405020304" pitchFamily="18" charset="0"/>
                        </a:rPr>
                        <a:t>quality </a:t>
                      </a:r>
                      <a:r>
                        <a:rPr lang="th-TH" sz="2000" dirty="0">
                          <a:effectLst/>
                          <a:latin typeface="Aparajita" panose="02020603050405020304" pitchFamily="18" charset="0"/>
                        </a:rPr>
                        <a:t>(</a:t>
                      </a:r>
                      <a:r>
                        <a:rPr lang="en-US" sz="2000" dirty="0">
                          <a:effectLst/>
                          <a:latin typeface="Aparajita" panose="02020603050405020304" pitchFamily="18" charset="0"/>
                          <a:cs typeface="Aparajita" panose="02020603050405020304" pitchFamily="18" charset="0"/>
                        </a:rPr>
                        <a:t>water quality balance</a:t>
                      </a:r>
                      <a:r>
                        <a:rPr lang="th-TH" sz="2000" dirty="0">
                          <a:effectLst/>
                          <a:latin typeface="Aparajita" panose="02020603050405020304" pitchFamily="18" charset="0"/>
                        </a:rPr>
                        <a:t>). </a:t>
                      </a:r>
                      <a:endParaRPr lang="en-US" sz="2000" dirty="0">
                        <a:effectLst/>
                        <a:latin typeface="Aparajita" panose="02020603050405020304" pitchFamily="18" charset="0"/>
                        <a:cs typeface="Aparajita" panose="02020603050405020304" pitchFamily="18" charset="0"/>
                      </a:endParaRPr>
                    </a:p>
                    <a:p>
                      <a:pPr>
                        <a:spcAft>
                          <a:spcPts val="0"/>
                        </a:spcAft>
                      </a:pPr>
                      <a:r>
                        <a:rPr lang="en-US" sz="2000" dirty="0">
                          <a:effectLst/>
                          <a:latin typeface="Aparajita" panose="02020603050405020304" pitchFamily="18" charset="0"/>
                          <a:cs typeface="Aparajita" panose="02020603050405020304" pitchFamily="18" charset="0"/>
                        </a:rPr>
                        <a:t> </a:t>
                      </a:r>
                    </a:p>
                  </a:txBody>
                  <a:tcPr marL="65588" marR="65588" marT="0" marB="0"/>
                </a:tc>
                <a:extLst>
                  <a:ext uri="{0D108BD9-81ED-4DB2-BD59-A6C34878D82A}">
                    <a16:rowId xmlns:a16="http://schemas.microsoft.com/office/drawing/2014/main" val="3709564599"/>
                  </a:ext>
                </a:extLst>
              </a:tr>
            </a:tbl>
          </a:graphicData>
        </a:graphic>
      </p:graphicFrame>
    </p:spTree>
    <p:extLst>
      <p:ext uri="{BB962C8B-B14F-4D97-AF65-F5344CB8AC3E}">
        <p14:creationId xmlns:p14="http://schemas.microsoft.com/office/powerpoint/2010/main" val="2968989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8223E72D-918B-40B4-8D0C-EA831E278FC3}"/>
              </a:ext>
            </a:extLst>
          </p:cNvPr>
          <p:cNvSpPr>
            <a:spLocks noGrp="1"/>
          </p:cNvSpPr>
          <p:nvPr>
            <p:ph type="title"/>
          </p:nvPr>
        </p:nvSpPr>
        <p:spPr>
          <a:xfrm>
            <a:off x="0" y="286605"/>
            <a:ext cx="12192000" cy="493592"/>
          </a:xfrm>
        </p:spPr>
        <p:txBody>
          <a:bodyPr>
            <a:normAutofit fontScale="90000"/>
          </a:bodyPr>
          <a:lstStyle/>
          <a:p>
            <a:pPr algn="ctr"/>
            <a:r>
              <a:rPr lang="en-US" b="1" dirty="0">
                <a:solidFill>
                  <a:schemeClr val="tx1"/>
                </a:solidFill>
                <a:latin typeface="Aparajita" panose="02020603050405020304" pitchFamily="18" charset="0"/>
                <a:cs typeface="Aparajita" panose="02020603050405020304" pitchFamily="18" charset="0"/>
              </a:rPr>
              <a:t>Water quality study and management</a:t>
            </a:r>
            <a:endParaRPr lang="en-US" b="1" dirty="0"/>
          </a:p>
        </p:txBody>
      </p:sp>
      <p:sp>
        <p:nvSpPr>
          <p:cNvPr id="4" name="ตัวแทนหมายเลขสไลด์ 3">
            <a:extLst>
              <a:ext uri="{FF2B5EF4-FFF2-40B4-BE49-F238E27FC236}">
                <a16:creationId xmlns:a16="http://schemas.microsoft.com/office/drawing/2014/main" id="{E3962139-DDE9-4F7B-9AA7-7C2337D94B40}"/>
              </a:ext>
            </a:extLst>
          </p:cNvPr>
          <p:cNvSpPr>
            <a:spLocks noGrp="1"/>
          </p:cNvSpPr>
          <p:nvPr>
            <p:ph type="sldNum" sz="quarter" idx="12"/>
          </p:nvPr>
        </p:nvSpPr>
        <p:spPr/>
        <p:txBody>
          <a:bodyPr/>
          <a:lstStyle/>
          <a:p>
            <a:fld id="{D57F1E4F-1CFF-5643-939E-217C01CDF565}" type="slidenum">
              <a:rPr lang="en-US" smtClean="0"/>
              <a:pPr/>
              <a:t>12</a:t>
            </a:fld>
            <a:endParaRPr lang="en-US" dirty="0"/>
          </a:p>
        </p:txBody>
      </p:sp>
      <p:graphicFrame>
        <p:nvGraphicFramePr>
          <p:cNvPr id="5" name="ตาราง 4">
            <a:extLst>
              <a:ext uri="{FF2B5EF4-FFF2-40B4-BE49-F238E27FC236}">
                <a16:creationId xmlns:a16="http://schemas.microsoft.com/office/drawing/2014/main" id="{35B06554-C7EC-4978-A79F-E2AA9DFD8349}"/>
              </a:ext>
            </a:extLst>
          </p:cNvPr>
          <p:cNvGraphicFramePr>
            <a:graphicFrameLocks noGrp="1"/>
          </p:cNvGraphicFramePr>
          <p:nvPr/>
        </p:nvGraphicFramePr>
        <p:xfrm>
          <a:off x="562708" y="780196"/>
          <a:ext cx="11016760" cy="5040801"/>
        </p:xfrm>
        <a:graphic>
          <a:graphicData uri="http://schemas.openxmlformats.org/drawingml/2006/table">
            <a:tbl>
              <a:tblPr firstRow="1" firstCol="1" bandRow="1">
                <a:tableStyleId>{5C22544A-7EE6-4342-B048-85BDC9FD1C3A}</a:tableStyleId>
              </a:tblPr>
              <a:tblGrid>
                <a:gridCol w="2004133">
                  <a:extLst>
                    <a:ext uri="{9D8B030D-6E8A-4147-A177-3AD203B41FA5}">
                      <a16:colId xmlns:a16="http://schemas.microsoft.com/office/drawing/2014/main" val="3687626855"/>
                    </a:ext>
                  </a:extLst>
                </a:gridCol>
                <a:gridCol w="4414132">
                  <a:extLst>
                    <a:ext uri="{9D8B030D-6E8A-4147-A177-3AD203B41FA5}">
                      <a16:colId xmlns:a16="http://schemas.microsoft.com/office/drawing/2014/main" val="1736657296"/>
                    </a:ext>
                  </a:extLst>
                </a:gridCol>
                <a:gridCol w="4598495">
                  <a:extLst>
                    <a:ext uri="{9D8B030D-6E8A-4147-A177-3AD203B41FA5}">
                      <a16:colId xmlns:a16="http://schemas.microsoft.com/office/drawing/2014/main" val="3425030940"/>
                    </a:ext>
                  </a:extLst>
                </a:gridCol>
              </a:tblGrid>
              <a:tr h="154720">
                <a:tc>
                  <a:txBody>
                    <a:bodyPr/>
                    <a:lstStyle/>
                    <a:p>
                      <a:pPr algn="ctr">
                        <a:spcAft>
                          <a:spcPts val="0"/>
                        </a:spcAft>
                      </a:pPr>
                      <a:r>
                        <a:rPr lang="en-US" sz="2000">
                          <a:effectLst/>
                          <a:latin typeface="Aparajita" panose="02020603050405020304" pitchFamily="18" charset="0"/>
                          <a:cs typeface="Aparajita" panose="02020603050405020304" pitchFamily="18" charset="0"/>
                        </a:rPr>
                        <a:t>Issue</a:t>
                      </a:r>
                      <a:endParaRPr lang="en-US" sz="2000">
                        <a:effectLst/>
                        <a:latin typeface="Aparajita" panose="02020603050405020304" pitchFamily="18" charset="0"/>
                        <a:ea typeface="Cordia New" panose="020B0304020202020204" pitchFamily="34" charset="-34"/>
                        <a:cs typeface="Aparajita" panose="02020603050405020304" pitchFamily="18" charset="0"/>
                      </a:endParaRPr>
                    </a:p>
                  </a:txBody>
                  <a:tcPr marL="58020" marR="58020" marT="0" marB="0"/>
                </a:tc>
                <a:tc>
                  <a:txBody>
                    <a:bodyPr/>
                    <a:lstStyle/>
                    <a:p>
                      <a:pPr algn="ctr">
                        <a:spcAft>
                          <a:spcPts val="0"/>
                        </a:spcAft>
                      </a:pPr>
                      <a:r>
                        <a:rPr lang="en-US" sz="2000" dirty="0">
                          <a:effectLst/>
                          <a:latin typeface="Aparajita" panose="02020603050405020304" pitchFamily="18" charset="0"/>
                          <a:cs typeface="Aparajita" panose="02020603050405020304" pitchFamily="18" charset="0"/>
                        </a:rPr>
                        <a:t>summarized</a:t>
                      </a:r>
                      <a:endParaRPr lang="en-US" sz="2000" dirty="0">
                        <a:effectLst/>
                        <a:latin typeface="Aparajita" panose="02020603050405020304" pitchFamily="18" charset="0"/>
                        <a:ea typeface="Cordia New" panose="020B0304020202020204" pitchFamily="34" charset="-34"/>
                        <a:cs typeface="Aparajita" panose="02020603050405020304" pitchFamily="18" charset="0"/>
                      </a:endParaRPr>
                    </a:p>
                  </a:txBody>
                  <a:tcPr marL="58020" marR="58020" marT="0" marB="0"/>
                </a:tc>
                <a:tc>
                  <a:txBody>
                    <a:bodyPr/>
                    <a:lstStyle/>
                    <a:p>
                      <a:pPr algn="ctr">
                        <a:spcAft>
                          <a:spcPts val="0"/>
                        </a:spcAft>
                      </a:pPr>
                      <a:r>
                        <a:rPr lang="en-US" sz="2000" dirty="0">
                          <a:effectLst/>
                          <a:latin typeface="Aparajita" panose="02020603050405020304" pitchFamily="18" charset="0"/>
                          <a:cs typeface="Aparajita" panose="02020603050405020304" pitchFamily="18" charset="0"/>
                        </a:rPr>
                        <a:t>Author</a:t>
                      </a:r>
                      <a:r>
                        <a:rPr lang="th-TH" sz="2000" dirty="0">
                          <a:effectLst/>
                          <a:latin typeface="Aparajita" panose="02020603050405020304" pitchFamily="18" charset="0"/>
                        </a:rPr>
                        <a:t>’</a:t>
                      </a:r>
                      <a:r>
                        <a:rPr lang="en-US" sz="2000" dirty="0">
                          <a:effectLst/>
                          <a:latin typeface="Aparajita" panose="02020603050405020304" pitchFamily="18" charset="0"/>
                          <a:cs typeface="Aparajita" panose="02020603050405020304" pitchFamily="18" charset="0"/>
                        </a:rPr>
                        <a:t>s remark</a:t>
                      </a:r>
                      <a:endParaRPr lang="en-US" sz="2000" dirty="0">
                        <a:effectLst/>
                        <a:latin typeface="Aparajita" panose="02020603050405020304" pitchFamily="18" charset="0"/>
                        <a:ea typeface="Cordia New" panose="020B0304020202020204" pitchFamily="34" charset="-34"/>
                        <a:cs typeface="Aparajita" panose="02020603050405020304" pitchFamily="18" charset="0"/>
                      </a:endParaRPr>
                    </a:p>
                  </a:txBody>
                  <a:tcPr marL="58020" marR="58020" marT="0" marB="0"/>
                </a:tc>
                <a:extLst>
                  <a:ext uri="{0D108BD9-81ED-4DB2-BD59-A6C34878D82A}">
                    <a16:rowId xmlns:a16="http://schemas.microsoft.com/office/drawing/2014/main" val="4225103708"/>
                  </a:ext>
                </a:extLst>
              </a:tr>
              <a:tr h="1856642">
                <a:tc>
                  <a:txBody>
                    <a:bodyPr/>
                    <a:lstStyle/>
                    <a:p>
                      <a:pPr algn="thaiDist">
                        <a:spcAft>
                          <a:spcPts val="0"/>
                        </a:spcAft>
                      </a:pPr>
                      <a:r>
                        <a:rPr lang="en-US" sz="2000">
                          <a:effectLst/>
                          <a:latin typeface="Aparajita" panose="02020603050405020304" pitchFamily="18" charset="0"/>
                          <a:cs typeface="Aparajita" panose="02020603050405020304" pitchFamily="18" charset="0"/>
                        </a:rPr>
                        <a:t>Land use</a:t>
                      </a:r>
                      <a:endParaRPr lang="en-US" sz="2000">
                        <a:effectLst/>
                        <a:latin typeface="Aparajita" panose="02020603050405020304" pitchFamily="18" charset="0"/>
                        <a:ea typeface="Cordia New" panose="020B0304020202020204" pitchFamily="34" charset="-34"/>
                        <a:cs typeface="Aparajita" panose="02020603050405020304" pitchFamily="18" charset="0"/>
                      </a:endParaRPr>
                    </a:p>
                  </a:txBody>
                  <a:tcPr marL="58020" marR="58020" marT="0" marB="0"/>
                </a:tc>
                <a:tc>
                  <a:txBody>
                    <a:bodyPr/>
                    <a:lstStyle/>
                    <a:p>
                      <a:pPr>
                        <a:spcAft>
                          <a:spcPts val="0"/>
                        </a:spcAft>
                      </a:pPr>
                      <a:r>
                        <a:rPr lang="en-US" sz="2000" dirty="0">
                          <a:effectLst/>
                          <a:latin typeface="Aparajita" panose="02020603050405020304" pitchFamily="18" charset="0"/>
                          <a:cs typeface="Aparajita" panose="02020603050405020304" pitchFamily="18" charset="0"/>
                        </a:rPr>
                        <a:t>Comprehensive land use type such as urbanization, agriculturalization, industrialization</a:t>
                      </a:r>
                      <a:endParaRPr lang="en-US" sz="2000" dirty="0">
                        <a:effectLst/>
                        <a:latin typeface="Aparajita" panose="02020603050405020304" pitchFamily="18" charset="0"/>
                        <a:ea typeface="Cordia New" panose="020B0304020202020204" pitchFamily="34" charset="-34"/>
                        <a:cs typeface="Aparajita" panose="02020603050405020304" pitchFamily="18" charset="0"/>
                      </a:endParaRPr>
                    </a:p>
                  </a:txBody>
                  <a:tcPr marL="58020" marR="58020" marT="0" marB="0"/>
                </a:tc>
                <a:tc>
                  <a:txBody>
                    <a:bodyPr/>
                    <a:lstStyle/>
                    <a:p>
                      <a:pPr>
                        <a:spcAft>
                          <a:spcPts val="0"/>
                        </a:spcAft>
                      </a:pPr>
                      <a:r>
                        <a:rPr lang="en-US" sz="2000" dirty="0">
                          <a:effectLst/>
                          <a:latin typeface="Aparajita" panose="02020603050405020304" pitchFamily="18" charset="0"/>
                          <a:cs typeface="Aparajita" panose="02020603050405020304" pitchFamily="18" charset="0"/>
                        </a:rPr>
                        <a:t>Described in pattern of land use</a:t>
                      </a:r>
                      <a:r>
                        <a:rPr lang="th-TH" sz="2000" dirty="0">
                          <a:effectLst/>
                          <a:latin typeface="Aparajita" panose="02020603050405020304" pitchFamily="18" charset="0"/>
                        </a:rPr>
                        <a:t>/</a:t>
                      </a:r>
                      <a:r>
                        <a:rPr lang="en-US" sz="2000" dirty="0">
                          <a:effectLst/>
                          <a:latin typeface="Aparajita" panose="02020603050405020304" pitchFamily="18" charset="0"/>
                          <a:cs typeface="Aparajita" panose="02020603050405020304" pitchFamily="18" charset="0"/>
                        </a:rPr>
                        <a:t>land cover for example; there are relation of surface water quality with agriculture in term of livestock </a:t>
                      </a:r>
                      <a:r>
                        <a:rPr lang="th-TH" sz="2000" dirty="0">
                          <a:effectLst/>
                          <a:latin typeface="Aparajita" panose="02020603050405020304" pitchFamily="18" charset="0"/>
                        </a:rPr>
                        <a:t>(</a:t>
                      </a:r>
                      <a:r>
                        <a:rPr lang="en-US" sz="2000" dirty="0">
                          <a:effectLst/>
                          <a:latin typeface="Aparajita" panose="02020603050405020304" pitchFamily="18" charset="0"/>
                          <a:cs typeface="Aparajita" panose="02020603050405020304" pitchFamily="18" charset="0"/>
                        </a:rPr>
                        <a:t>such as pig farm, cow farm</a:t>
                      </a:r>
                      <a:r>
                        <a:rPr lang="th-TH" sz="2000" dirty="0">
                          <a:effectLst/>
                          <a:latin typeface="Aparajita" panose="02020603050405020304" pitchFamily="18" charset="0"/>
                        </a:rPr>
                        <a:t>)</a:t>
                      </a:r>
                      <a:r>
                        <a:rPr lang="en-US" sz="2000" dirty="0">
                          <a:effectLst/>
                          <a:latin typeface="Aparajita" panose="02020603050405020304" pitchFamily="18" charset="0"/>
                          <a:cs typeface="Aparajita" panose="02020603050405020304" pitchFamily="18" charset="0"/>
                        </a:rPr>
                        <a:t>, fishery and plantation </a:t>
                      </a:r>
                      <a:r>
                        <a:rPr lang="th-TH" sz="2000" dirty="0">
                          <a:effectLst/>
                          <a:latin typeface="Aparajita" panose="02020603050405020304" pitchFamily="18" charset="0"/>
                        </a:rPr>
                        <a:t>(</a:t>
                      </a:r>
                      <a:r>
                        <a:rPr lang="en-US" sz="2000" dirty="0">
                          <a:effectLst/>
                          <a:latin typeface="Aparajita" panose="02020603050405020304" pitchFamily="18" charset="0"/>
                          <a:cs typeface="Aparajita" panose="02020603050405020304" pitchFamily="18" charset="0"/>
                        </a:rPr>
                        <a:t>such as rubber, orchard</a:t>
                      </a:r>
                      <a:r>
                        <a:rPr lang="th-TH" sz="2000" dirty="0">
                          <a:effectLst/>
                          <a:latin typeface="Aparajita" panose="02020603050405020304" pitchFamily="18" charset="0"/>
                        </a:rPr>
                        <a:t>) </a:t>
                      </a:r>
                      <a:r>
                        <a:rPr lang="en-US" sz="2000" dirty="0">
                          <a:effectLst/>
                          <a:latin typeface="Aparajita" panose="02020603050405020304" pitchFamily="18" charset="0"/>
                          <a:cs typeface="Aparajita" panose="02020603050405020304" pitchFamily="18" charset="0"/>
                        </a:rPr>
                        <a:t>and how land use pattern and practices impact on water quantity</a:t>
                      </a:r>
                      <a:r>
                        <a:rPr lang="th-TH" sz="2000" dirty="0">
                          <a:effectLst/>
                          <a:latin typeface="Aparajita" panose="02020603050405020304" pitchFamily="18" charset="0"/>
                        </a:rPr>
                        <a:t>-</a:t>
                      </a:r>
                      <a:r>
                        <a:rPr lang="en-US" sz="2000" dirty="0">
                          <a:effectLst/>
                          <a:latin typeface="Aparajita" panose="02020603050405020304" pitchFamily="18" charset="0"/>
                          <a:cs typeface="Aparajita" panose="02020603050405020304" pitchFamily="18" charset="0"/>
                        </a:rPr>
                        <a:t>quality</a:t>
                      </a:r>
                      <a:r>
                        <a:rPr lang="th-TH" sz="2000" dirty="0">
                          <a:effectLst/>
                          <a:latin typeface="Aparajita" panose="02020603050405020304" pitchFamily="18" charset="0"/>
                        </a:rPr>
                        <a:t> (</a:t>
                      </a:r>
                      <a:r>
                        <a:rPr lang="en-US" sz="2000" dirty="0">
                          <a:effectLst/>
                          <a:latin typeface="Aparajita" panose="02020603050405020304" pitchFamily="18" charset="0"/>
                          <a:cs typeface="Aparajita" panose="02020603050405020304" pitchFamily="18" charset="0"/>
                        </a:rPr>
                        <a:t>point</a:t>
                      </a:r>
                      <a:r>
                        <a:rPr lang="th-TH" sz="2000" dirty="0">
                          <a:effectLst/>
                          <a:latin typeface="Aparajita" panose="02020603050405020304" pitchFamily="18" charset="0"/>
                        </a:rPr>
                        <a:t>/</a:t>
                      </a:r>
                      <a:r>
                        <a:rPr lang="en-US" sz="2000" dirty="0">
                          <a:effectLst/>
                          <a:latin typeface="Aparajita" panose="02020603050405020304" pitchFamily="18" charset="0"/>
                          <a:cs typeface="Aparajita" panose="02020603050405020304" pitchFamily="18" charset="0"/>
                        </a:rPr>
                        <a:t>non</a:t>
                      </a:r>
                      <a:r>
                        <a:rPr lang="th-TH" sz="2000" dirty="0">
                          <a:effectLst/>
                          <a:latin typeface="Aparajita" panose="02020603050405020304" pitchFamily="18" charset="0"/>
                        </a:rPr>
                        <a:t>-</a:t>
                      </a:r>
                      <a:r>
                        <a:rPr lang="en-US" sz="2000" dirty="0">
                          <a:effectLst/>
                          <a:latin typeface="Aparajita" panose="02020603050405020304" pitchFamily="18" charset="0"/>
                          <a:cs typeface="Aparajita" panose="02020603050405020304" pitchFamily="18" charset="0"/>
                        </a:rPr>
                        <a:t>point sources pollution</a:t>
                      </a:r>
                      <a:r>
                        <a:rPr lang="th-TH" sz="2000" dirty="0">
                          <a:effectLst/>
                          <a:latin typeface="Aparajita" panose="02020603050405020304" pitchFamily="18" charset="0"/>
                        </a:rPr>
                        <a:t>). </a:t>
                      </a:r>
                      <a:endParaRPr lang="en-US" sz="2000" dirty="0">
                        <a:effectLst/>
                        <a:latin typeface="Aparajita" panose="02020603050405020304" pitchFamily="18" charset="0"/>
                        <a:cs typeface="Aparajita" panose="02020603050405020304" pitchFamily="18" charset="0"/>
                      </a:endParaRPr>
                    </a:p>
                    <a:p>
                      <a:pPr>
                        <a:spcAft>
                          <a:spcPts val="0"/>
                        </a:spcAft>
                      </a:pPr>
                      <a:r>
                        <a:rPr lang="th-TH" sz="2000" dirty="0">
                          <a:effectLst/>
                          <a:latin typeface="Aparajita" panose="02020603050405020304" pitchFamily="18" charset="0"/>
                        </a:rPr>
                        <a:t>  </a:t>
                      </a:r>
                      <a:endParaRPr lang="en-US" sz="2000" dirty="0">
                        <a:effectLst/>
                        <a:latin typeface="Aparajita" panose="02020603050405020304" pitchFamily="18" charset="0"/>
                        <a:ea typeface="Cordia New" panose="020B0304020202020204" pitchFamily="34" charset="-34"/>
                        <a:cs typeface="Aparajita" panose="02020603050405020304" pitchFamily="18" charset="0"/>
                      </a:endParaRPr>
                    </a:p>
                  </a:txBody>
                  <a:tcPr marL="58020" marR="58020" marT="0" marB="0"/>
                </a:tc>
                <a:extLst>
                  <a:ext uri="{0D108BD9-81ED-4DB2-BD59-A6C34878D82A}">
                    <a16:rowId xmlns:a16="http://schemas.microsoft.com/office/drawing/2014/main" val="3899633105"/>
                  </a:ext>
                </a:extLst>
              </a:tr>
              <a:tr h="773601">
                <a:tc>
                  <a:txBody>
                    <a:bodyPr/>
                    <a:lstStyle/>
                    <a:p>
                      <a:pPr algn="thaiDist">
                        <a:spcAft>
                          <a:spcPts val="0"/>
                        </a:spcAft>
                      </a:pPr>
                      <a:r>
                        <a:rPr lang="en-US" sz="2000">
                          <a:effectLst/>
                          <a:latin typeface="Aparajita" panose="02020603050405020304" pitchFamily="18" charset="0"/>
                          <a:cs typeface="Aparajita" panose="02020603050405020304" pitchFamily="18" charset="0"/>
                        </a:rPr>
                        <a:t>Methodology</a:t>
                      </a:r>
                      <a:endParaRPr lang="en-US" sz="2000">
                        <a:effectLst/>
                        <a:latin typeface="Aparajita" panose="02020603050405020304" pitchFamily="18" charset="0"/>
                        <a:ea typeface="Cordia New" panose="020B0304020202020204" pitchFamily="34" charset="-34"/>
                        <a:cs typeface="Aparajita" panose="02020603050405020304" pitchFamily="18" charset="0"/>
                      </a:endParaRPr>
                    </a:p>
                  </a:txBody>
                  <a:tcPr marL="58020" marR="58020" marT="0" marB="0"/>
                </a:tc>
                <a:tc>
                  <a:txBody>
                    <a:bodyPr/>
                    <a:lstStyle/>
                    <a:p>
                      <a:pPr>
                        <a:spcAft>
                          <a:spcPts val="0"/>
                        </a:spcAft>
                      </a:pPr>
                      <a:r>
                        <a:rPr lang="en-US" sz="2000" dirty="0">
                          <a:effectLst/>
                          <a:latin typeface="Aparajita" panose="02020603050405020304" pitchFamily="18" charset="0"/>
                          <a:cs typeface="Aparajita" panose="02020603050405020304" pitchFamily="18" charset="0"/>
                        </a:rPr>
                        <a:t>Statistical technique and Combined statistical technique with statistics and model software</a:t>
                      </a:r>
                      <a:endParaRPr lang="en-US" sz="2000" dirty="0">
                        <a:effectLst/>
                        <a:latin typeface="Aparajita" panose="02020603050405020304" pitchFamily="18" charset="0"/>
                        <a:ea typeface="Cordia New" panose="020B0304020202020204" pitchFamily="34" charset="-34"/>
                        <a:cs typeface="Aparajita" panose="02020603050405020304" pitchFamily="18" charset="0"/>
                      </a:endParaRPr>
                    </a:p>
                  </a:txBody>
                  <a:tcPr marL="58020" marR="58020" marT="0" marB="0"/>
                </a:tc>
                <a:tc>
                  <a:txBody>
                    <a:bodyPr/>
                    <a:lstStyle/>
                    <a:p>
                      <a:pPr>
                        <a:spcAft>
                          <a:spcPts val="0"/>
                        </a:spcAft>
                      </a:pPr>
                      <a:r>
                        <a:rPr lang="en-US" sz="2000" dirty="0">
                          <a:effectLst/>
                          <a:latin typeface="Aparajita" panose="02020603050405020304" pitchFamily="18" charset="0"/>
                          <a:cs typeface="Aparajita" panose="02020603050405020304" pitchFamily="18" charset="0"/>
                        </a:rPr>
                        <a:t>Combined statistical technique with model software</a:t>
                      </a:r>
                      <a:r>
                        <a:rPr lang="th-TH" sz="2000" dirty="0">
                          <a:effectLst/>
                          <a:latin typeface="Aparajita" panose="02020603050405020304" pitchFamily="18" charset="0"/>
                        </a:rPr>
                        <a:t> </a:t>
                      </a:r>
                      <a:r>
                        <a:rPr lang="en-US" sz="2000" dirty="0">
                          <a:effectLst/>
                          <a:latin typeface="Aparajita" panose="02020603050405020304" pitchFamily="18" charset="0"/>
                          <a:cs typeface="Aparajita" panose="02020603050405020304" pitchFamily="18" charset="0"/>
                        </a:rPr>
                        <a:t> </a:t>
                      </a:r>
                      <a:endParaRPr lang="en-US" sz="2000" dirty="0">
                        <a:effectLst/>
                        <a:latin typeface="Aparajita" panose="02020603050405020304" pitchFamily="18" charset="0"/>
                        <a:ea typeface="Cordia New" panose="020B0304020202020204" pitchFamily="34" charset="-34"/>
                        <a:cs typeface="Aparajita" panose="02020603050405020304" pitchFamily="18" charset="0"/>
                      </a:endParaRPr>
                    </a:p>
                  </a:txBody>
                  <a:tcPr marL="58020" marR="58020" marT="0" marB="0"/>
                </a:tc>
                <a:extLst>
                  <a:ext uri="{0D108BD9-81ED-4DB2-BD59-A6C34878D82A}">
                    <a16:rowId xmlns:a16="http://schemas.microsoft.com/office/drawing/2014/main" val="2436754277"/>
                  </a:ext>
                </a:extLst>
              </a:tr>
              <a:tr h="1237761">
                <a:tc>
                  <a:txBody>
                    <a:bodyPr/>
                    <a:lstStyle/>
                    <a:p>
                      <a:pPr algn="thaiDist">
                        <a:spcAft>
                          <a:spcPts val="0"/>
                        </a:spcAft>
                      </a:pPr>
                      <a:r>
                        <a:rPr lang="en-US" sz="2000">
                          <a:effectLst/>
                          <a:latin typeface="Aparajita" panose="02020603050405020304" pitchFamily="18" charset="0"/>
                          <a:cs typeface="Aparajita" panose="02020603050405020304" pitchFamily="18" charset="0"/>
                        </a:rPr>
                        <a:t>Social factors</a:t>
                      </a:r>
                      <a:endParaRPr lang="en-US" sz="2000">
                        <a:effectLst/>
                        <a:latin typeface="Aparajita" panose="02020603050405020304" pitchFamily="18" charset="0"/>
                        <a:ea typeface="Cordia New" panose="020B0304020202020204" pitchFamily="34" charset="-34"/>
                        <a:cs typeface="Aparajita" panose="02020603050405020304" pitchFamily="18" charset="0"/>
                      </a:endParaRPr>
                    </a:p>
                  </a:txBody>
                  <a:tcPr marL="58020" marR="58020" marT="0" marB="0"/>
                </a:tc>
                <a:tc>
                  <a:txBody>
                    <a:bodyPr/>
                    <a:lstStyle/>
                    <a:p>
                      <a:pPr>
                        <a:spcAft>
                          <a:spcPts val="0"/>
                        </a:spcAft>
                      </a:pPr>
                      <a:r>
                        <a:rPr lang="en-US" sz="2000">
                          <a:effectLst/>
                          <a:latin typeface="Aparajita" panose="02020603050405020304" pitchFamily="18" charset="0"/>
                          <a:cs typeface="Aparajita" panose="02020603050405020304" pitchFamily="18" charset="0"/>
                        </a:rPr>
                        <a:t>There is budget </a:t>
                      </a:r>
                      <a:r>
                        <a:rPr lang="th-TH" sz="2000">
                          <a:effectLst/>
                          <a:latin typeface="Aparajita" panose="02020603050405020304" pitchFamily="18" charset="0"/>
                        </a:rPr>
                        <a:t>(</a:t>
                      </a:r>
                      <a:r>
                        <a:rPr lang="en-US" sz="2000">
                          <a:effectLst/>
                          <a:latin typeface="Aparajita" panose="02020603050405020304" pitchFamily="18" charset="0"/>
                          <a:cs typeface="Aparajita" panose="02020603050405020304" pitchFamily="18" charset="0"/>
                        </a:rPr>
                        <a:t>cost</a:t>
                      </a:r>
                      <a:r>
                        <a:rPr lang="th-TH" sz="2000">
                          <a:effectLst/>
                          <a:latin typeface="Aparajita" panose="02020603050405020304" pitchFamily="18" charset="0"/>
                        </a:rPr>
                        <a:t>) </a:t>
                      </a:r>
                      <a:r>
                        <a:rPr lang="en-US" sz="2000">
                          <a:effectLst/>
                          <a:latin typeface="Aparajita" panose="02020603050405020304" pitchFamily="18" charset="0"/>
                          <a:cs typeface="Aparajita" panose="02020603050405020304" pitchFamily="18" charset="0"/>
                        </a:rPr>
                        <a:t>in waste water treatment and population growth in scenario of urbanization</a:t>
                      </a:r>
                      <a:r>
                        <a:rPr lang="th-TH" sz="2000">
                          <a:effectLst/>
                          <a:latin typeface="Aparajita" panose="02020603050405020304" pitchFamily="18" charset="0"/>
                        </a:rPr>
                        <a:t>. </a:t>
                      </a:r>
                      <a:endParaRPr lang="en-US" sz="2000">
                        <a:effectLst/>
                        <a:latin typeface="Aparajita" panose="02020603050405020304" pitchFamily="18" charset="0"/>
                        <a:ea typeface="Cordia New" panose="020B0304020202020204" pitchFamily="34" charset="-34"/>
                        <a:cs typeface="Aparajita" panose="02020603050405020304" pitchFamily="18" charset="0"/>
                      </a:endParaRPr>
                    </a:p>
                  </a:txBody>
                  <a:tcPr marL="58020" marR="58020" marT="0" marB="0"/>
                </a:tc>
                <a:tc>
                  <a:txBody>
                    <a:bodyPr/>
                    <a:lstStyle/>
                    <a:p>
                      <a:pPr>
                        <a:spcAft>
                          <a:spcPts val="0"/>
                        </a:spcAft>
                      </a:pPr>
                      <a:r>
                        <a:rPr lang="en-US" sz="2000" dirty="0">
                          <a:effectLst/>
                          <a:latin typeface="Aparajita" panose="02020603050405020304" pitchFamily="18" charset="0"/>
                          <a:cs typeface="Aparajita" panose="02020603050405020304" pitchFamily="18" charset="0"/>
                        </a:rPr>
                        <a:t>It should be study in term of relative to water quality management with public policy, public participate, society network and population in surface water management </a:t>
                      </a:r>
                      <a:r>
                        <a:rPr lang="th-TH" sz="2000" dirty="0">
                          <a:effectLst/>
                          <a:latin typeface="Aparajita" panose="02020603050405020304" pitchFamily="18" charset="0"/>
                        </a:rPr>
                        <a:t>(</a:t>
                      </a:r>
                      <a:r>
                        <a:rPr lang="en-US" sz="2000" dirty="0">
                          <a:effectLst/>
                          <a:latin typeface="Aparajita" panose="02020603050405020304" pitchFamily="18" charset="0"/>
                          <a:cs typeface="Aparajita" panose="02020603050405020304" pitchFamily="18" charset="0"/>
                        </a:rPr>
                        <a:t>water quality management</a:t>
                      </a:r>
                      <a:r>
                        <a:rPr lang="th-TH" sz="2000" dirty="0">
                          <a:effectLst/>
                          <a:latin typeface="Aparajita" panose="02020603050405020304" pitchFamily="18" charset="0"/>
                        </a:rPr>
                        <a:t>).</a:t>
                      </a:r>
                      <a:endParaRPr lang="en-US" sz="2000" dirty="0">
                        <a:effectLst/>
                        <a:latin typeface="Aparajita" panose="02020603050405020304" pitchFamily="18" charset="0"/>
                        <a:cs typeface="Aparajita" panose="02020603050405020304" pitchFamily="18" charset="0"/>
                      </a:endParaRPr>
                    </a:p>
                    <a:p>
                      <a:pPr>
                        <a:spcAft>
                          <a:spcPts val="0"/>
                        </a:spcAft>
                      </a:pPr>
                      <a:r>
                        <a:rPr lang="en-US" sz="2000" dirty="0">
                          <a:effectLst/>
                          <a:latin typeface="Aparajita" panose="02020603050405020304" pitchFamily="18" charset="0"/>
                          <a:cs typeface="Aparajita" panose="02020603050405020304" pitchFamily="18" charset="0"/>
                        </a:rPr>
                        <a:t> </a:t>
                      </a:r>
                      <a:endParaRPr lang="en-US" sz="2000" dirty="0">
                        <a:effectLst/>
                        <a:latin typeface="Aparajita" panose="02020603050405020304" pitchFamily="18" charset="0"/>
                        <a:ea typeface="Cordia New" panose="020B0304020202020204" pitchFamily="34" charset="-34"/>
                        <a:cs typeface="Aparajita" panose="02020603050405020304" pitchFamily="18" charset="0"/>
                      </a:endParaRPr>
                    </a:p>
                  </a:txBody>
                  <a:tcPr marL="58020" marR="58020" marT="0" marB="0"/>
                </a:tc>
                <a:extLst>
                  <a:ext uri="{0D108BD9-81ED-4DB2-BD59-A6C34878D82A}">
                    <a16:rowId xmlns:a16="http://schemas.microsoft.com/office/drawing/2014/main" val="1563318720"/>
                  </a:ext>
                </a:extLst>
              </a:tr>
            </a:tbl>
          </a:graphicData>
        </a:graphic>
      </p:graphicFrame>
    </p:spTree>
    <p:extLst>
      <p:ext uri="{BB962C8B-B14F-4D97-AF65-F5344CB8AC3E}">
        <p14:creationId xmlns:p14="http://schemas.microsoft.com/office/powerpoint/2010/main" val="1350575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17AAD974-DF2A-4ED8-BC81-3BAA02215353}"/>
              </a:ext>
            </a:extLst>
          </p:cNvPr>
          <p:cNvSpPr>
            <a:spLocks noGrp="1"/>
          </p:cNvSpPr>
          <p:nvPr>
            <p:ph type="title"/>
          </p:nvPr>
        </p:nvSpPr>
        <p:spPr>
          <a:xfrm>
            <a:off x="1097280" y="309030"/>
            <a:ext cx="10058400" cy="693294"/>
          </a:xfrm>
        </p:spPr>
        <p:txBody>
          <a:bodyPr>
            <a:normAutofit fontScale="90000"/>
          </a:bodyPr>
          <a:lstStyle/>
          <a:p>
            <a:pPr algn="ctr"/>
            <a:r>
              <a:rPr lang="en-US" sz="4400" b="1" dirty="0">
                <a:solidFill>
                  <a:schemeClr val="tx1"/>
                </a:solidFill>
                <a:latin typeface="Aparajita" panose="02020603050405020304" pitchFamily="18" charset="0"/>
                <a:cs typeface="Aparajita" panose="02020603050405020304" pitchFamily="18" charset="0"/>
              </a:rPr>
              <a:t>Methodological framework</a:t>
            </a:r>
          </a:p>
        </p:txBody>
      </p:sp>
      <p:sp>
        <p:nvSpPr>
          <p:cNvPr id="4" name="ตัวแทนหมายเลขสไลด์ 3">
            <a:extLst>
              <a:ext uri="{FF2B5EF4-FFF2-40B4-BE49-F238E27FC236}">
                <a16:creationId xmlns:a16="http://schemas.microsoft.com/office/drawing/2014/main" id="{E255658D-18B3-420E-9008-8106E965BFB9}"/>
              </a:ext>
            </a:extLst>
          </p:cNvPr>
          <p:cNvSpPr>
            <a:spLocks noGrp="1"/>
          </p:cNvSpPr>
          <p:nvPr>
            <p:ph type="sldNum" sz="quarter" idx="12"/>
          </p:nvPr>
        </p:nvSpPr>
        <p:spPr/>
        <p:txBody>
          <a:bodyPr/>
          <a:lstStyle/>
          <a:p>
            <a:fld id="{D57F1E4F-1CFF-5643-939E-217C01CDF565}" type="slidenum">
              <a:rPr lang="en-US" smtClean="0"/>
              <a:pPr/>
              <a:t>13</a:t>
            </a:fld>
            <a:endParaRPr lang="en-US" dirty="0"/>
          </a:p>
        </p:txBody>
      </p:sp>
      <p:graphicFrame>
        <p:nvGraphicFramePr>
          <p:cNvPr id="3" name="ตาราง 2">
            <a:extLst>
              <a:ext uri="{FF2B5EF4-FFF2-40B4-BE49-F238E27FC236}">
                <a16:creationId xmlns:a16="http://schemas.microsoft.com/office/drawing/2014/main" id="{CD65680F-AD82-4792-93FC-3F5AD7643D5E}"/>
              </a:ext>
            </a:extLst>
          </p:cNvPr>
          <p:cNvGraphicFramePr>
            <a:graphicFrameLocks noGrp="1"/>
          </p:cNvGraphicFramePr>
          <p:nvPr/>
        </p:nvGraphicFramePr>
        <p:xfrm>
          <a:off x="562709" y="1072662"/>
          <a:ext cx="11060722" cy="5208563"/>
        </p:xfrm>
        <a:graphic>
          <a:graphicData uri="http://schemas.openxmlformats.org/drawingml/2006/table">
            <a:tbl>
              <a:tblPr firstRow="1" firstCol="1" bandRow="1">
                <a:tableStyleId>{7DF18680-E054-41AD-8BC1-D1AEF772440D}</a:tableStyleId>
              </a:tblPr>
              <a:tblGrid>
                <a:gridCol w="1773525">
                  <a:extLst>
                    <a:ext uri="{9D8B030D-6E8A-4147-A177-3AD203B41FA5}">
                      <a16:colId xmlns:a16="http://schemas.microsoft.com/office/drawing/2014/main" val="3030520678"/>
                    </a:ext>
                  </a:extLst>
                </a:gridCol>
                <a:gridCol w="3142923">
                  <a:extLst>
                    <a:ext uri="{9D8B030D-6E8A-4147-A177-3AD203B41FA5}">
                      <a16:colId xmlns:a16="http://schemas.microsoft.com/office/drawing/2014/main" val="1017630985"/>
                    </a:ext>
                  </a:extLst>
                </a:gridCol>
                <a:gridCol w="1779960">
                  <a:extLst>
                    <a:ext uri="{9D8B030D-6E8A-4147-A177-3AD203B41FA5}">
                      <a16:colId xmlns:a16="http://schemas.microsoft.com/office/drawing/2014/main" val="3140492249"/>
                    </a:ext>
                  </a:extLst>
                </a:gridCol>
                <a:gridCol w="2153199">
                  <a:extLst>
                    <a:ext uri="{9D8B030D-6E8A-4147-A177-3AD203B41FA5}">
                      <a16:colId xmlns:a16="http://schemas.microsoft.com/office/drawing/2014/main" val="3840153873"/>
                    </a:ext>
                  </a:extLst>
                </a:gridCol>
                <a:gridCol w="2211115">
                  <a:extLst>
                    <a:ext uri="{9D8B030D-6E8A-4147-A177-3AD203B41FA5}">
                      <a16:colId xmlns:a16="http://schemas.microsoft.com/office/drawing/2014/main" val="1150882303"/>
                    </a:ext>
                  </a:extLst>
                </a:gridCol>
              </a:tblGrid>
              <a:tr h="453683">
                <a:tc>
                  <a:txBody>
                    <a:bodyPr/>
                    <a:lstStyle/>
                    <a:p>
                      <a:pPr>
                        <a:spcAft>
                          <a:spcPts val="0"/>
                        </a:spcAft>
                      </a:pPr>
                      <a:r>
                        <a:rPr lang="en-US" sz="2400">
                          <a:effectLst/>
                          <a:latin typeface="Aparajita" panose="02020603050405020304" pitchFamily="18" charset="0"/>
                          <a:cs typeface="Aparajita" panose="02020603050405020304" pitchFamily="18" charset="0"/>
                        </a:rPr>
                        <a:t>methodology</a:t>
                      </a:r>
                      <a:endParaRPr lang="en-US" sz="2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tc>
                <a:tc>
                  <a:txBody>
                    <a:bodyPr/>
                    <a:lstStyle/>
                    <a:p>
                      <a:pPr>
                        <a:spcAft>
                          <a:spcPts val="0"/>
                        </a:spcAft>
                      </a:pPr>
                      <a:r>
                        <a:rPr lang="en-US" sz="2400">
                          <a:effectLst/>
                          <a:latin typeface="Aparajita" panose="02020603050405020304" pitchFamily="18" charset="0"/>
                          <a:cs typeface="Aparajita" panose="02020603050405020304" pitchFamily="18" charset="0"/>
                        </a:rPr>
                        <a:t>contents</a:t>
                      </a:r>
                      <a:endParaRPr lang="en-US" sz="2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tc>
                <a:tc>
                  <a:txBody>
                    <a:bodyPr/>
                    <a:lstStyle/>
                    <a:p>
                      <a:pPr>
                        <a:spcAft>
                          <a:spcPts val="0"/>
                        </a:spcAft>
                      </a:pPr>
                      <a:r>
                        <a:rPr lang="en-US" sz="2400">
                          <a:effectLst/>
                          <a:latin typeface="Aparajita" panose="02020603050405020304" pitchFamily="18" charset="0"/>
                          <a:cs typeface="Aparajita" panose="02020603050405020304" pitchFamily="18" charset="0"/>
                        </a:rPr>
                        <a:t>tools</a:t>
                      </a:r>
                      <a:endParaRPr lang="en-US" sz="2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tc>
                <a:tc>
                  <a:txBody>
                    <a:bodyPr/>
                    <a:lstStyle/>
                    <a:p>
                      <a:pPr>
                        <a:spcAft>
                          <a:spcPts val="0"/>
                        </a:spcAft>
                      </a:pPr>
                      <a:r>
                        <a:rPr lang="en-US" sz="2400" dirty="0">
                          <a:effectLst/>
                          <a:latin typeface="Aparajita" panose="02020603050405020304" pitchFamily="18" charset="0"/>
                          <a:cs typeface="Aparajita" panose="02020603050405020304" pitchFamily="18" charset="0"/>
                        </a:rPr>
                        <a:t>output</a:t>
                      </a:r>
                      <a:endParaRPr lang="en-US" sz="2400" dirty="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tc>
                <a:tc>
                  <a:txBody>
                    <a:bodyPr/>
                    <a:lstStyle/>
                    <a:p>
                      <a:pPr>
                        <a:spcAft>
                          <a:spcPts val="0"/>
                        </a:spcAft>
                      </a:pPr>
                      <a:r>
                        <a:rPr lang="en-US" sz="2400">
                          <a:effectLst/>
                          <a:latin typeface="Aparajita" panose="02020603050405020304" pitchFamily="18" charset="0"/>
                          <a:cs typeface="Aparajita" panose="02020603050405020304" pitchFamily="18" charset="0"/>
                        </a:rPr>
                        <a:t>outcome</a:t>
                      </a:r>
                      <a:endParaRPr lang="en-US" sz="2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tc>
                <a:extLst>
                  <a:ext uri="{0D108BD9-81ED-4DB2-BD59-A6C34878D82A}">
                    <a16:rowId xmlns:a16="http://schemas.microsoft.com/office/drawing/2014/main" val="3484208749"/>
                  </a:ext>
                </a:extLst>
              </a:tr>
              <a:tr h="1361049">
                <a:tc>
                  <a:txBody>
                    <a:bodyPr/>
                    <a:lstStyle/>
                    <a:p>
                      <a:pPr>
                        <a:spcAft>
                          <a:spcPts val="0"/>
                        </a:spcAft>
                      </a:pPr>
                      <a:r>
                        <a:rPr lang="en-US" sz="2400">
                          <a:effectLst/>
                          <a:latin typeface="Aparajita" panose="02020603050405020304" pitchFamily="18" charset="0"/>
                          <a:cs typeface="Aparajita" panose="02020603050405020304" pitchFamily="18" charset="0"/>
                        </a:rPr>
                        <a:t>1</a:t>
                      </a:r>
                      <a:r>
                        <a:rPr lang="th-TH" sz="2400">
                          <a:effectLst/>
                          <a:latin typeface="Aparajita" panose="02020603050405020304" pitchFamily="18" charset="0"/>
                        </a:rPr>
                        <a:t>.</a:t>
                      </a:r>
                      <a:r>
                        <a:rPr lang="en-US" sz="2400">
                          <a:effectLst/>
                          <a:latin typeface="Aparajita" panose="02020603050405020304" pitchFamily="18" charset="0"/>
                          <a:cs typeface="Aparajita" panose="02020603050405020304" pitchFamily="18" charset="0"/>
                        </a:rPr>
                        <a:t>correlation analysis</a:t>
                      </a:r>
                      <a:endParaRPr lang="en-US" sz="2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tc>
                <a:tc>
                  <a:txBody>
                    <a:bodyPr/>
                    <a:lstStyle/>
                    <a:p>
                      <a:pPr>
                        <a:spcAft>
                          <a:spcPts val="0"/>
                        </a:spcAft>
                      </a:pPr>
                      <a:r>
                        <a:rPr lang="en-US" sz="2400">
                          <a:effectLst/>
                          <a:latin typeface="Aparajita" panose="02020603050405020304" pitchFamily="18" charset="0"/>
                          <a:cs typeface="Aparajita" panose="02020603050405020304" pitchFamily="18" charset="0"/>
                        </a:rPr>
                        <a:t>Find and reach the main factor and direction of components in water quality system</a:t>
                      </a:r>
                      <a:endParaRPr lang="en-US" sz="2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tc>
                <a:tc rowSpan="2">
                  <a:txBody>
                    <a:bodyPr/>
                    <a:lstStyle/>
                    <a:p>
                      <a:pPr algn="ctr">
                        <a:spcAft>
                          <a:spcPts val="0"/>
                        </a:spcAft>
                      </a:pPr>
                      <a:r>
                        <a:rPr lang="en-US" sz="2400">
                          <a:effectLst/>
                          <a:latin typeface="Aparajita" panose="02020603050405020304" pitchFamily="18" charset="0"/>
                          <a:cs typeface="Aparajita" panose="02020603050405020304" pitchFamily="18" charset="0"/>
                        </a:rPr>
                        <a:t>Statistics analysis by using SPSS</a:t>
                      </a:r>
                      <a:endParaRPr lang="en-US" sz="2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tc>
                  <a:txBody>
                    <a:bodyPr/>
                    <a:lstStyle/>
                    <a:p>
                      <a:pPr>
                        <a:spcAft>
                          <a:spcPts val="0"/>
                        </a:spcAft>
                      </a:pPr>
                      <a:r>
                        <a:rPr lang="en-US" sz="2400">
                          <a:effectLst/>
                          <a:latin typeface="Aparajita" panose="02020603050405020304" pitchFamily="18" charset="0"/>
                          <a:cs typeface="Aparajita" panose="02020603050405020304" pitchFamily="18" charset="0"/>
                        </a:rPr>
                        <a:t>The relationship system of water quality</a:t>
                      </a:r>
                      <a:endParaRPr lang="en-US" sz="2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tc>
                <a:tc>
                  <a:txBody>
                    <a:bodyPr/>
                    <a:lstStyle/>
                    <a:p>
                      <a:pPr>
                        <a:spcAft>
                          <a:spcPts val="0"/>
                        </a:spcAft>
                      </a:pPr>
                      <a:r>
                        <a:rPr lang="en-US" sz="2400">
                          <a:effectLst/>
                          <a:latin typeface="Aparajita" panose="02020603050405020304" pitchFamily="18" charset="0"/>
                          <a:cs typeface="Aparajita" panose="02020603050405020304" pitchFamily="18" charset="0"/>
                        </a:rPr>
                        <a:t>Considered and selected variables in water quality management</a:t>
                      </a:r>
                      <a:endParaRPr lang="en-US" sz="2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tc>
                <a:extLst>
                  <a:ext uri="{0D108BD9-81ED-4DB2-BD59-A6C34878D82A}">
                    <a16:rowId xmlns:a16="http://schemas.microsoft.com/office/drawing/2014/main" val="2244944702"/>
                  </a:ext>
                </a:extLst>
              </a:tr>
              <a:tr h="907366">
                <a:tc>
                  <a:txBody>
                    <a:bodyPr/>
                    <a:lstStyle/>
                    <a:p>
                      <a:pPr>
                        <a:spcAft>
                          <a:spcPts val="0"/>
                        </a:spcAft>
                      </a:pPr>
                      <a:r>
                        <a:rPr lang="en-US" sz="2400">
                          <a:effectLst/>
                          <a:latin typeface="Aparajita" panose="02020603050405020304" pitchFamily="18" charset="0"/>
                          <a:cs typeface="Aparajita" panose="02020603050405020304" pitchFamily="18" charset="0"/>
                        </a:rPr>
                        <a:t>2</a:t>
                      </a:r>
                      <a:r>
                        <a:rPr lang="th-TH" sz="2400">
                          <a:effectLst/>
                          <a:latin typeface="Aparajita" panose="02020603050405020304" pitchFamily="18" charset="0"/>
                        </a:rPr>
                        <a:t>. </a:t>
                      </a:r>
                      <a:r>
                        <a:rPr lang="en-US" sz="2400">
                          <a:effectLst/>
                          <a:latin typeface="Aparajita" panose="02020603050405020304" pitchFamily="18" charset="0"/>
                          <a:cs typeface="Aparajita" panose="02020603050405020304" pitchFamily="18" charset="0"/>
                        </a:rPr>
                        <a:t>regression analysis</a:t>
                      </a:r>
                      <a:endParaRPr lang="en-US" sz="2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tc>
                <a:tc>
                  <a:txBody>
                    <a:bodyPr/>
                    <a:lstStyle/>
                    <a:p>
                      <a:pPr>
                        <a:spcAft>
                          <a:spcPts val="0"/>
                        </a:spcAft>
                      </a:pPr>
                      <a:r>
                        <a:rPr lang="en-US" sz="2400">
                          <a:effectLst/>
                          <a:latin typeface="Aparajita" panose="02020603050405020304" pitchFamily="18" charset="0"/>
                          <a:cs typeface="Aparajita" panose="02020603050405020304" pitchFamily="18" charset="0"/>
                        </a:rPr>
                        <a:t>Find the significance factors in water quality degradation and prediction value </a:t>
                      </a:r>
                      <a:endParaRPr lang="en-US" sz="2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tc>
                <a:tc vMerge="1">
                  <a:txBody>
                    <a:bodyPr/>
                    <a:lstStyle/>
                    <a:p>
                      <a:endParaRPr lang="en-US"/>
                    </a:p>
                  </a:txBody>
                  <a:tcPr/>
                </a:tc>
                <a:tc>
                  <a:txBody>
                    <a:bodyPr/>
                    <a:lstStyle/>
                    <a:p>
                      <a:pPr>
                        <a:spcAft>
                          <a:spcPts val="0"/>
                        </a:spcAft>
                      </a:pPr>
                      <a:r>
                        <a:rPr lang="en-US" sz="2400">
                          <a:effectLst/>
                          <a:latin typeface="Aparajita" panose="02020603050405020304" pitchFamily="18" charset="0"/>
                          <a:cs typeface="Aparajita" panose="02020603050405020304" pitchFamily="18" charset="0"/>
                        </a:rPr>
                        <a:t>Directional water quality variation</a:t>
                      </a:r>
                      <a:endParaRPr lang="en-US" sz="2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tc>
                <a:tc>
                  <a:txBody>
                    <a:bodyPr/>
                    <a:lstStyle/>
                    <a:p>
                      <a:pPr>
                        <a:spcAft>
                          <a:spcPts val="0"/>
                        </a:spcAft>
                      </a:pPr>
                      <a:r>
                        <a:rPr lang="en-US" sz="2400">
                          <a:effectLst/>
                          <a:latin typeface="Aparajita" panose="02020603050405020304" pitchFamily="18" charset="0"/>
                          <a:cs typeface="Aparajita" panose="02020603050405020304" pitchFamily="18" charset="0"/>
                        </a:rPr>
                        <a:t>Directional planning and management </a:t>
                      </a:r>
                      <a:endParaRPr lang="en-US" sz="2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tc>
                <a:extLst>
                  <a:ext uri="{0D108BD9-81ED-4DB2-BD59-A6C34878D82A}">
                    <a16:rowId xmlns:a16="http://schemas.microsoft.com/office/drawing/2014/main" val="397654735"/>
                  </a:ext>
                </a:extLst>
              </a:tr>
              <a:tr h="907366">
                <a:tc>
                  <a:txBody>
                    <a:bodyPr/>
                    <a:lstStyle/>
                    <a:p>
                      <a:pPr>
                        <a:spcAft>
                          <a:spcPts val="0"/>
                        </a:spcAft>
                      </a:pPr>
                      <a:r>
                        <a:rPr lang="en-US" sz="2400">
                          <a:effectLst/>
                          <a:latin typeface="Aparajita" panose="02020603050405020304" pitchFamily="18" charset="0"/>
                          <a:cs typeface="Aparajita" panose="02020603050405020304" pitchFamily="18" charset="0"/>
                        </a:rPr>
                        <a:t>3</a:t>
                      </a:r>
                      <a:r>
                        <a:rPr lang="th-TH" sz="2400">
                          <a:effectLst/>
                          <a:latin typeface="Aparajita" panose="02020603050405020304" pitchFamily="18" charset="0"/>
                        </a:rPr>
                        <a:t>. </a:t>
                      </a:r>
                      <a:r>
                        <a:rPr lang="en-US" sz="2400">
                          <a:effectLst/>
                          <a:latin typeface="Aparajita" panose="02020603050405020304" pitchFamily="18" charset="0"/>
                          <a:cs typeface="Aparajita" panose="02020603050405020304" pitchFamily="18" charset="0"/>
                        </a:rPr>
                        <a:t>water quality simulation</a:t>
                      </a:r>
                      <a:endParaRPr lang="en-US" sz="2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tc>
                <a:tc>
                  <a:txBody>
                    <a:bodyPr/>
                    <a:lstStyle/>
                    <a:p>
                      <a:pPr>
                        <a:spcAft>
                          <a:spcPts val="0"/>
                        </a:spcAft>
                      </a:pPr>
                      <a:r>
                        <a:rPr lang="en-US" sz="2400">
                          <a:effectLst/>
                          <a:latin typeface="Aparajita" panose="02020603050405020304" pitchFamily="18" charset="0"/>
                          <a:cs typeface="Aparajita" panose="02020603050405020304" pitchFamily="18" charset="0"/>
                        </a:rPr>
                        <a:t>Water quality forecast by time</a:t>
                      </a:r>
                      <a:r>
                        <a:rPr lang="th-TH" sz="2400">
                          <a:effectLst/>
                          <a:latin typeface="Aparajita" panose="02020603050405020304" pitchFamily="18" charset="0"/>
                        </a:rPr>
                        <a:t>-</a:t>
                      </a:r>
                      <a:r>
                        <a:rPr lang="en-US" sz="2400">
                          <a:effectLst/>
                          <a:latin typeface="Aparajita" panose="02020603050405020304" pitchFamily="18" charset="0"/>
                          <a:cs typeface="Aparajita" panose="02020603050405020304" pitchFamily="18" charset="0"/>
                        </a:rPr>
                        <a:t>period change</a:t>
                      </a:r>
                      <a:r>
                        <a:rPr lang="th-TH" sz="2400">
                          <a:effectLst/>
                          <a:latin typeface="Aparajita" panose="02020603050405020304" pitchFamily="18" charset="0"/>
                        </a:rPr>
                        <a:t> (</a:t>
                      </a:r>
                      <a:r>
                        <a:rPr lang="en-US" sz="2400">
                          <a:effectLst/>
                          <a:latin typeface="Aparajita" panose="02020603050405020304" pitchFamily="18" charset="0"/>
                          <a:cs typeface="Aparajita" panose="02020603050405020304" pitchFamily="18" charset="0"/>
                        </a:rPr>
                        <a:t>temporal</a:t>
                      </a:r>
                      <a:r>
                        <a:rPr lang="th-TH" sz="2400">
                          <a:effectLst/>
                          <a:latin typeface="Aparajita" panose="02020603050405020304" pitchFamily="18" charset="0"/>
                        </a:rPr>
                        <a:t>)</a:t>
                      </a:r>
                      <a:endParaRPr lang="en-US" sz="2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tc>
                <a:tc>
                  <a:txBody>
                    <a:bodyPr/>
                    <a:lstStyle/>
                    <a:p>
                      <a:pPr>
                        <a:spcAft>
                          <a:spcPts val="0"/>
                        </a:spcAft>
                      </a:pPr>
                      <a:r>
                        <a:rPr lang="en-US" sz="2400" dirty="0">
                          <a:effectLst/>
                          <a:latin typeface="Aparajita" panose="02020603050405020304" pitchFamily="18" charset="0"/>
                          <a:cs typeface="Aparajita" panose="02020603050405020304" pitchFamily="18" charset="0"/>
                        </a:rPr>
                        <a:t>System dynamics (</a:t>
                      </a:r>
                      <a:r>
                        <a:rPr lang="en-US" sz="2400" dirty="0" err="1">
                          <a:effectLst/>
                          <a:latin typeface="Aparajita" panose="02020603050405020304" pitchFamily="18" charset="0"/>
                          <a:cs typeface="Aparajita" panose="02020603050405020304" pitchFamily="18" charset="0"/>
                        </a:rPr>
                        <a:t>vensim</a:t>
                      </a:r>
                      <a:r>
                        <a:rPr lang="en-US" sz="2400" dirty="0">
                          <a:effectLst/>
                          <a:latin typeface="Aparajita" panose="02020603050405020304" pitchFamily="18" charset="0"/>
                          <a:cs typeface="Aparajita" panose="02020603050405020304" pitchFamily="18" charset="0"/>
                        </a:rPr>
                        <a:t> v5.0)</a:t>
                      </a:r>
                      <a:endParaRPr lang="en-US" sz="2400" dirty="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tc>
                <a:tc>
                  <a:txBody>
                    <a:bodyPr/>
                    <a:lstStyle/>
                    <a:p>
                      <a:pPr>
                        <a:spcAft>
                          <a:spcPts val="0"/>
                        </a:spcAft>
                      </a:pPr>
                      <a:r>
                        <a:rPr lang="en-US" sz="2400">
                          <a:effectLst/>
                          <a:latin typeface="Aparajita" panose="02020603050405020304" pitchFamily="18" charset="0"/>
                          <a:cs typeface="Aparajita" panose="02020603050405020304" pitchFamily="18" charset="0"/>
                        </a:rPr>
                        <a:t>Water quality trends</a:t>
                      </a:r>
                      <a:endParaRPr lang="en-US" sz="2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tc>
                <a:tc>
                  <a:txBody>
                    <a:bodyPr/>
                    <a:lstStyle/>
                    <a:p>
                      <a:pPr>
                        <a:spcAft>
                          <a:spcPts val="0"/>
                        </a:spcAft>
                      </a:pPr>
                      <a:r>
                        <a:rPr lang="en-US" sz="2400">
                          <a:effectLst/>
                          <a:latin typeface="Aparajita" panose="02020603050405020304" pitchFamily="18" charset="0"/>
                          <a:cs typeface="Aparajita" panose="02020603050405020304" pitchFamily="18" charset="0"/>
                        </a:rPr>
                        <a:t>Directional and scenarios planning and management</a:t>
                      </a:r>
                      <a:endParaRPr lang="en-US" sz="2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tc>
                <a:extLst>
                  <a:ext uri="{0D108BD9-81ED-4DB2-BD59-A6C34878D82A}">
                    <a16:rowId xmlns:a16="http://schemas.microsoft.com/office/drawing/2014/main" val="3553870111"/>
                  </a:ext>
                </a:extLst>
              </a:tr>
              <a:tr h="907366">
                <a:tc>
                  <a:txBody>
                    <a:bodyPr/>
                    <a:lstStyle/>
                    <a:p>
                      <a:pPr>
                        <a:spcAft>
                          <a:spcPts val="0"/>
                        </a:spcAft>
                      </a:pPr>
                      <a:r>
                        <a:rPr lang="en-US" sz="2400">
                          <a:effectLst/>
                          <a:latin typeface="Aparajita" panose="02020603050405020304" pitchFamily="18" charset="0"/>
                          <a:cs typeface="Aparajita" panose="02020603050405020304" pitchFamily="18" charset="0"/>
                        </a:rPr>
                        <a:t>4</a:t>
                      </a:r>
                      <a:r>
                        <a:rPr lang="th-TH" sz="2400">
                          <a:effectLst/>
                          <a:latin typeface="Aparajita" panose="02020603050405020304" pitchFamily="18" charset="0"/>
                        </a:rPr>
                        <a:t>.</a:t>
                      </a:r>
                      <a:r>
                        <a:rPr lang="en-US" sz="2400">
                          <a:effectLst/>
                          <a:latin typeface="Aparajita" panose="02020603050405020304" pitchFamily="18" charset="0"/>
                          <a:cs typeface="Aparajita" panose="02020603050405020304" pitchFamily="18" charset="0"/>
                        </a:rPr>
                        <a:t>discussion</a:t>
                      </a:r>
                      <a:endParaRPr lang="en-US" sz="2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tc>
                <a:tc>
                  <a:txBody>
                    <a:bodyPr/>
                    <a:lstStyle/>
                    <a:p>
                      <a:pPr>
                        <a:spcAft>
                          <a:spcPts val="0"/>
                        </a:spcAft>
                      </a:pPr>
                      <a:r>
                        <a:rPr lang="en-US" sz="2400">
                          <a:effectLst/>
                          <a:latin typeface="Aparajita" panose="02020603050405020304" pitchFamily="18" charset="0"/>
                          <a:cs typeface="Aparajita" panose="02020603050405020304" pitchFamily="18" charset="0"/>
                        </a:rPr>
                        <a:t>Implication for water quality management</a:t>
                      </a:r>
                      <a:endParaRPr lang="en-US" sz="2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tc>
                <a:tc>
                  <a:txBody>
                    <a:bodyPr/>
                    <a:lstStyle/>
                    <a:p>
                      <a:pPr>
                        <a:spcAft>
                          <a:spcPts val="0"/>
                        </a:spcAft>
                      </a:pPr>
                      <a:r>
                        <a:rPr lang="en-US" sz="2400">
                          <a:effectLst/>
                          <a:latin typeface="Aparajita" panose="02020603050405020304" pitchFamily="18" charset="0"/>
                          <a:cs typeface="Aparajita" panose="02020603050405020304" pitchFamily="18" charset="0"/>
                        </a:rPr>
                        <a:t>Literature review</a:t>
                      </a:r>
                      <a:endParaRPr lang="en-US" sz="2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tc>
                <a:tc>
                  <a:txBody>
                    <a:bodyPr/>
                    <a:lstStyle/>
                    <a:p>
                      <a:pPr>
                        <a:spcAft>
                          <a:spcPts val="0"/>
                        </a:spcAft>
                      </a:pPr>
                      <a:r>
                        <a:rPr lang="en-US" sz="2400">
                          <a:effectLst/>
                          <a:latin typeface="Aparajita" panose="02020603050405020304" pitchFamily="18" charset="0"/>
                          <a:cs typeface="Aparajita" panose="02020603050405020304" pitchFamily="18" charset="0"/>
                        </a:rPr>
                        <a:t>Administration in water quality management</a:t>
                      </a:r>
                      <a:endParaRPr lang="en-US" sz="2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tc>
                <a:tc>
                  <a:txBody>
                    <a:bodyPr/>
                    <a:lstStyle/>
                    <a:p>
                      <a:pPr>
                        <a:spcAft>
                          <a:spcPts val="0"/>
                        </a:spcAft>
                      </a:pPr>
                      <a:r>
                        <a:rPr lang="en-US" sz="2400" dirty="0">
                          <a:effectLst/>
                          <a:latin typeface="Aparajita" panose="02020603050405020304" pitchFamily="18" charset="0"/>
                          <a:cs typeface="Aparajita" panose="02020603050405020304" pitchFamily="18" charset="0"/>
                        </a:rPr>
                        <a:t>Reduce water quality degradation</a:t>
                      </a:r>
                      <a:endParaRPr lang="en-US" sz="2400" dirty="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tc>
                <a:extLst>
                  <a:ext uri="{0D108BD9-81ED-4DB2-BD59-A6C34878D82A}">
                    <a16:rowId xmlns:a16="http://schemas.microsoft.com/office/drawing/2014/main" val="715415116"/>
                  </a:ext>
                </a:extLst>
              </a:tr>
            </a:tbl>
          </a:graphicData>
        </a:graphic>
      </p:graphicFrame>
    </p:spTree>
    <p:extLst>
      <p:ext uri="{BB962C8B-B14F-4D97-AF65-F5344CB8AC3E}">
        <p14:creationId xmlns:p14="http://schemas.microsoft.com/office/powerpoint/2010/main" val="577792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แทนหมายเลขสไลด์ 3">
            <a:extLst>
              <a:ext uri="{FF2B5EF4-FFF2-40B4-BE49-F238E27FC236}">
                <a16:creationId xmlns:a16="http://schemas.microsoft.com/office/drawing/2014/main" id="{138001F8-B760-4B40-AE15-57C42CA2BFF6}"/>
              </a:ext>
            </a:extLst>
          </p:cNvPr>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5" name="รูปภาพ 4">
            <a:extLst>
              <a:ext uri="{FF2B5EF4-FFF2-40B4-BE49-F238E27FC236}">
                <a16:creationId xmlns:a16="http://schemas.microsoft.com/office/drawing/2014/main" id="{316B647F-6DB5-4CA9-ABE0-92C34A6F96E8}"/>
              </a:ext>
            </a:extLst>
          </p:cNvPr>
          <p:cNvPicPr/>
          <p:nvPr/>
        </p:nvPicPr>
        <p:blipFill>
          <a:blip r:embed="rId2" cstate="print">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593675" y="282818"/>
            <a:ext cx="11176293" cy="5967561"/>
          </a:xfrm>
          <a:prstGeom prst="rect">
            <a:avLst/>
          </a:prstGeom>
        </p:spPr>
      </p:pic>
    </p:spTree>
    <p:extLst>
      <p:ext uri="{BB962C8B-B14F-4D97-AF65-F5344CB8AC3E}">
        <p14:creationId xmlns:p14="http://schemas.microsoft.com/office/powerpoint/2010/main" val="881239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แทนหมายเลขสไลด์ 3">
            <a:extLst>
              <a:ext uri="{FF2B5EF4-FFF2-40B4-BE49-F238E27FC236}">
                <a16:creationId xmlns:a16="http://schemas.microsoft.com/office/drawing/2014/main" id="{F3BD9D7E-4EDE-4C02-99C3-2948778F557C}"/>
              </a:ext>
            </a:extLst>
          </p:cNvPr>
          <p:cNvSpPr>
            <a:spLocks noGrp="1"/>
          </p:cNvSpPr>
          <p:nvPr>
            <p:ph type="sldNum" sz="quarter" idx="12"/>
          </p:nvPr>
        </p:nvSpPr>
        <p:spPr>
          <a:xfrm>
            <a:off x="11218985" y="6396160"/>
            <a:ext cx="892930" cy="365125"/>
          </a:xfrm>
        </p:spPr>
        <p:txBody>
          <a:bodyPr/>
          <a:lstStyle/>
          <a:p>
            <a:fld id="{D57F1E4F-1CFF-5643-939E-217C01CDF565}" type="slidenum">
              <a:rPr lang="en-US" smtClean="0"/>
              <a:pPr/>
              <a:t>15</a:t>
            </a:fld>
            <a:endParaRPr lang="en-US" dirty="0"/>
          </a:p>
        </p:txBody>
      </p:sp>
      <p:graphicFrame>
        <p:nvGraphicFramePr>
          <p:cNvPr id="5" name="ตาราง 4">
            <a:extLst>
              <a:ext uri="{FF2B5EF4-FFF2-40B4-BE49-F238E27FC236}">
                <a16:creationId xmlns:a16="http://schemas.microsoft.com/office/drawing/2014/main" id="{D967A7D5-EE54-4EED-92A1-9E18105D69A2}"/>
              </a:ext>
            </a:extLst>
          </p:cNvPr>
          <p:cNvGraphicFramePr>
            <a:graphicFrameLocks noGrp="1"/>
          </p:cNvGraphicFramePr>
          <p:nvPr/>
        </p:nvGraphicFramePr>
        <p:xfrm>
          <a:off x="244424" y="329919"/>
          <a:ext cx="4785094" cy="3200400"/>
        </p:xfrm>
        <a:graphic>
          <a:graphicData uri="http://schemas.openxmlformats.org/drawingml/2006/table">
            <a:tbl>
              <a:tblPr firstRow="1" firstCol="1" bandRow="1">
                <a:tableStyleId>{7DF18680-E054-41AD-8BC1-D1AEF772440D}</a:tableStyleId>
              </a:tblPr>
              <a:tblGrid>
                <a:gridCol w="1512836">
                  <a:extLst>
                    <a:ext uri="{9D8B030D-6E8A-4147-A177-3AD203B41FA5}">
                      <a16:colId xmlns:a16="http://schemas.microsoft.com/office/drawing/2014/main" val="3251714332"/>
                    </a:ext>
                  </a:extLst>
                </a:gridCol>
                <a:gridCol w="1512836">
                  <a:extLst>
                    <a:ext uri="{9D8B030D-6E8A-4147-A177-3AD203B41FA5}">
                      <a16:colId xmlns:a16="http://schemas.microsoft.com/office/drawing/2014/main" val="252188007"/>
                    </a:ext>
                  </a:extLst>
                </a:gridCol>
                <a:gridCol w="1006336">
                  <a:extLst>
                    <a:ext uri="{9D8B030D-6E8A-4147-A177-3AD203B41FA5}">
                      <a16:colId xmlns:a16="http://schemas.microsoft.com/office/drawing/2014/main" val="360640440"/>
                    </a:ext>
                  </a:extLst>
                </a:gridCol>
                <a:gridCol w="753086">
                  <a:extLst>
                    <a:ext uri="{9D8B030D-6E8A-4147-A177-3AD203B41FA5}">
                      <a16:colId xmlns:a16="http://schemas.microsoft.com/office/drawing/2014/main" val="1473511152"/>
                    </a:ext>
                  </a:extLst>
                </a:gridCol>
              </a:tblGrid>
              <a:tr h="166149">
                <a:tc>
                  <a:txBody>
                    <a:bodyPr/>
                    <a:lstStyle/>
                    <a:p>
                      <a:pPr algn="ctr">
                        <a:spcAft>
                          <a:spcPts val="0"/>
                        </a:spcAft>
                      </a:pPr>
                      <a:r>
                        <a:rPr lang="en-US" sz="1400">
                          <a:effectLst/>
                          <a:latin typeface="Aparajita" panose="02020603050405020304" pitchFamily="18" charset="0"/>
                          <a:cs typeface="Aparajita" panose="02020603050405020304" pitchFamily="18" charset="0"/>
                        </a:rPr>
                        <a:t>Factors</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tc>
                  <a:txBody>
                    <a:bodyPr/>
                    <a:lstStyle/>
                    <a:p>
                      <a:pPr algn="ctr">
                        <a:spcAft>
                          <a:spcPts val="0"/>
                        </a:spcAft>
                      </a:pPr>
                      <a:r>
                        <a:rPr lang="en-US" sz="1400" dirty="0">
                          <a:effectLst/>
                          <a:latin typeface="Aparajita" panose="02020603050405020304" pitchFamily="18" charset="0"/>
                          <a:cs typeface="Aparajita" panose="02020603050405020304" pitchFamily="18" charset="0"/>
                        </a:rPr>
                        <a:t>Variables  </a:t>
                      </a:r>
                      <a:endParaRPr lang="en-US" sz="1400" dirty="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tc>
                  <a:txBody>
                    <a:bodyPr/>
                    <a:lstStyle/>
                    <a:p>
                      <a:pPr algn="ctr">
                        <a:spcAft>
                          <a:spcPts val="0"/>
                        </a:spcAft>
                      </a:pPr>
                      <a:r>
                        <a:rPr lang="en-US" sz="1400" dirty="0">
                          <a:effectLst/>
                          <a:latin typeface="Aparajita" panose="02020603050405020304" pitchFamily="18" charset="0"/>
                          <a:cs typeface="Aparajita" panose="02020603050405020304" pitchFamily="18" charset="0"/>
                        </a:rPr>
                        <a:t>Unit</a:t>
                      </a:r>
                      <a:endParaRPr lang="en-US" sz="1400" dirty="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tc>
                  <a:txBody>
                    <a:bodyPr/>
                    <a:lstStyle/>
                    <a:p>
                      <a:pPr algn="ctr">
                        <a:spcAft>
                          <a:spcPts val="0"/>
                        </a:spcAft>
                      </a:pPr>
                      <a:r>
                        <a:rPr lang="en-US" sz="1400">
                          <a:effectLst/>
                          <a:latin typeface="Aparajita" panose="02020603050405020304" pitchFamily="18" charset="0"/>
                          <a:cs typeface="Aparajita" panose="02020603050405020304" pitchFamily="18" charset="0"/>
                        </a:rPr>
                        <a:t>Acronym</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extLst>
                  <a:ext uri="{0D108BD9-81ED-4DB2-BD59-A6C34878D82A}">
                    <a16:rowId xmlns:a16="http://schemas.microsoft.com/office/drawing/2014/main" val="3064274877"/>
                  </a:ext>
                </a:extLst>
              </a:tr>
              <a:tr h="191071">
                <a:tc rowSpan="9">
                  <a:txBody>
                    <a:bodyPr/>
                    <a:lstStyle/>
                    <a:p>
                      <a:pPr algn="ctr">
                        <a:spcAft>
                          <a:spcPts val="0"/>
                        </a:spcAft>
                      </a:pPr>
                      <a:r>
                        <a:rPr lang="en-US" sz="1400" dirty="0">
                          <a:effectLst/>
                          <a:latin typeface="Aparajita" panose="02020603050405020304" pitchFamily="18" charset="0"/>
                          <a:cs typeface="Aparajita" panose="02020603050405020304" pitchFamily="18" charset="0"/>
                        </a:rPr>
                        <a:t>Water Quality</a:t>
                      </a:r>
                      <a:r>
                        <a:rPr lang="th-TH" sz="1400" dirty="0">
                          <a:effectLst/>
                          <a:latin typeface="Aparajita" panose="02020603050405020304" pitchFamily="18" charset="0"/>
                        </a:rPr>
                        <a:t> (</a:t>
                      </a:r>
                      <a:r>
                        <a:rPr lang="en-US" sz="1400" dirty="0">
                          <a:effectLst/>
                          <a:latin typeface="Aparajita" panose="02020603050405020304" pitchFamily="18" charset="0"/>
                          <a:cs typeface="Aparajita" panose="02020603050405020304" pitchFamily="18" charset="0"/>
                        </a:rPr>
                        <a:t>WQ</a:t>
                      </a:r>
                      <a:r>
                        <a:rPr lang="th-TH" sz="1400" dirty="0">
                          <a:effectLst/>
                          <a:latin typeface="Aparajita" panose="02020603050405020304" pitchFamily="18" charset="0"/>
                        </a:rPr>
                        <a:t>)</a:t>
                      </a:r>
                      <a:endParaRPr lang="en-US" sz="1400" dirty="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Stream Temperature</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tc>
                  <a:txBody>
                    <a:bodyPr/>
                    <a:lstStyle/>
                    <a:p>
                      <a:pPr>
                        <a:spcAft>
                          <a:spcPts val="0"/>
                        </a:spcAft>
                      </a:pPr>
                      <a:r>
                        <a:rPr lang="en-US" sz="1400" dirty="0">
                          <a:effectLst/>
                          <a:latin typeface="Aparajita" panose="02020603050405020304" pitchFamily="18" charset="0"/>
                          <a:cs typeface="Aparajita" panose="02020603050405020304" pitchFamily="18" charset="0"/>
                        </a:rPr>
                        <a:t>Celsius; </a:t>
                      </a:r>
                      <a:r>
                        <a:rPr lang="en-US" sz="1400" baseline="30000" dirty="0">
                          <a:effectLst/>
                          <a:latin typeface="Aparajita" panose="02020603050405020304" pitchFamily="18" charset="0"/>
                          <a:cs typeface="Aparajita" panose="02020603050405020304" pitchFamily="18" charset="0"/>
                        </a:rPr>
                        <a:t>0</a:t>
                      </a:r>
                      <a:r>
                        <a:rPr lang="en-US" sz="1400" dirty="0">
                          <a:effectLst/>
                          <a:latin typeface="Aparajita" panose="02020603050405020304" pitchFamily="18" charset="0"/>
                          <a:cs typeface="Aparajita" panose="02020603050405020304" pitchFamily="18" charset="0"/>
                        </a:rPr>
                        <a:t>C </a:t>
                      </a:r>
                      <a:endParaRPr lang="en-US" sz="1400" dirty="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ST</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extLst>
                  <a:ext uri="{0D108BD9-81ED-4DB2-BD59-A6C34878D82A}">
                    <a16:rowId xmlns:a16="http://schemas.microsoft.com/office/drawing/2014/main" val="1534283921"/>
                  </a:ext>
                </a:extLst>
              </a:tr>
              <a:tr h="332298">
                <a:tc vMerge="1">
                  <a:txBody>
                    <a:bodyPr/>
                    <a:lstStyle/>
                    <a:p>
                      <a:endParaRPr lang="en-US"/>
                    </a:p>
                  </a:txBody>
                  <a:tcPr/>
                </a:tc>
                <a:tc>
                  <a:txBody>
                    <a:bodyPr/>
                    <a:lstStyle/>
                    <a:p>
                      <a:pPr>
                        <a:spcAft>
                          <a:spcPts val="0"/>
                        </a:spcAft>
                      </a:pPr>
                      <a:r>
                        <a:rPr lang="en-US" sz="1400" dirty="0">
                          <a:effectLst/>
                          <a:latin typeface="Aparajita" panose="02020603050405020304" pitchFamily="18" charset="0"/>
                          <a:cs typeface="Aparajita" panose="02020603050405020304" pitchFamily="18" charset="0"/>
                        </a:rPr>
                        <a:t>Potential of Hydrogen Ion</a:t>
                      </a:r>
                      <a:endParaRPr lang="en-US" sz="1400" dirty="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Non</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pH</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extLst>
                  <a:ext uri="{0D108BD9-81ED-4DB2-BD59-A6C34878D82A}">
                    <a16:rowId xmlns:a16="http://schemas.microsoft.com/office/drawing/2014/main" val="377200373"/>
                  </a:ext>
                </a:extLst>
              </a:tr>
              <a:tr h="498447">
                <a:tc vMerge="1">
                  <a:txBody>
                    <a:bodyPr/>
                    <a:lstStyle/>
                    <a:p>
                      <a:endParaRPr lang="en-US"/>
                    </a:p>
                  </a:txBody>
                  <a:tcPr/>
                </a:tc>
                <a:tc>
                  <a:txBody>
                    <a:bodyPr/>
                    <a:lstStyle/>
                    <a:p>
                      <a:pPr>
                        <a:spcAft>
                          <a:spcPts val="0"/>
                        </a:spcAft>
                      </a:pPr>
                      <a:r>
                        <a:rPr lang="en-US" sz="1400">
                          <a:effectLst/>
                          <a:latin typeface="Aparajita" panose="02020603050405020304" pitchFamily="18" charset="0"/>
                          <a:cs typeface="Aparajita" panose="02020603050405020304" pitchFamily="18" charset="0"/>
                        </a:rPr>
                        <a:t>Turbidity</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Nephelometric Turbidity Unit; NTU</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Tbt</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extLst>
                  <a:ext uri="{0D108BD9-81ED-4DB2-BD59-A6C34878D82A}">
                    <a16:rowId xmlns:a16="http://schemas.microsoft.com/office/drawing/2014/main" val="746180926"/>
                  </a:ext>
                </a:extLst>
              </a:tr>
              <a:tr h="191071">
                <a:tc vMerge="1">
                  <a:txBody>
                    <a:bodyPr/>
                    <a:lstStyle/>
                    <a:p>
                      <a:endParaRPr lang="en-US"/>
                    </a:p>
                  </a:txBody>
                  <a:tcPr/>
                </a:tc>
                <a:tc>
                  <a:txBody>
                    <a:bodyPr/>
                    <a:lstStyle/>
                    <a:p>
                      <a:pPr>
                        <a:spcAft>
                          <a:spcPts val="0"/>
                        </a:spcAft>
                      </a:pPr>
                      <a:r>
                        <a:rPr lang="en-US" sz="1400">
                          <a:effectLst/>
                          <a:latin typeface="Aparajita" panose="02020603050405020304" pitchFamily="18" charset="0"/>
                          <a:cs typeface="Aparajita" panose="02020603050405020304" pitchFamily="18" charset="0"/>
                        </a:rPr>
                        <a:t>Electrical Conductivity</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µs </a:t>
                      </a:r>
                      <a:r>
                        <a:rPr lang="th-TH" sz="1400">
                          <a:effectLst/>
                          <a:latin typeface="Aparajita" panose="02020603050405020304" pitchFamily="18" charset="0"/>
                        </a:rPr>
                        <a:t>/ </a:t>
                      </a:r>
                      <a:r>
                        <a:rPr lang="en-US" sz="1400">
                          <a:effectLst/>
                          <a:latin typeface="Aparajita" panose="02020603050405020304" pitchFamily="18" charset="0"/>
                          <a:cs typeface="Aparajita" panose="02020603050405020304" pitchFamily="18" charset="0"/>
                        </a:rPr>
                        <a:t>cm </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EC</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extLst>
                  <a:ext uri="{0D108BD9-81ED-4DB2-BD59-A6C34878D82A}">
                    <a16:rowId xmlns:a16="http://schemas.microsoft.com/office/drawing/2014/main" val="2271486266"/>
                  </a:ext>
                </a:extLst>
              </a:tr>
              <a:tr h="191071">
                <a:tc vMerge="1">
                  <a:txBody>
                    <a:bodyPr/>
                    <a:lstStyle/>
                    <a:p>
                      <a:endParaRPr lang="en-US"/>
                    </a:p>
                  </a:txBody>
                  <a:tcPr/>
                </a:tc>
                <a:tc>
                  <a:txBody>
                    <a:bodyPr/>
                    <a:lstStyle/>
                    <a:p>
                      <a:pPr>
                        <a:spcAft>
                          <a:spcPts val="0"/>
                        </a:spcAft>
                      </a:pPr>
                      <a:r>
                        <a:rPr lang="en-US" sz="1400">
                          <a:effectLst/>
                          <a:latin typeface="Aparajita" panose="02020603050405020304" pitchFamily="18" charset="0"/>
                          <a:cs typeface="Aparajita" panose="02020603050405020304" pitchFamily="18" charset="0"/>
                        </a:rPr>
                        <a:t>Dissolved Oxygen</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mg </a:t>
                      </a:r>
                      <a:r>
                        <a:rPr lang="th-TH" sz="1400">
                          <a:effectLst/>
                          <a:latin typeface="Aparajita" panose="02020603050405020304" pitchFamily="18" charset="0"/>
                        </a:rPr>
                        <a:t>/ </a:t>
                      </a:r>
                      <a:r>
                        <a:rPr lang="en-US" sz="1400">
                          <a:effectLst/>
                          <a:latin typeface="Aparajita" panose="02020603050405020304" pitchFamily="18" charset="0"/>
                          <a:cs typeface="Aparajita" panose="02020603050405020304" pitchFamily="18" charset="0"/>
                        </a:rPr>
                        <a:t>L</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DO</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extLst>
                  <a:ext uri="{0D108BD9-81ED-4DB2-BD59-A6C34878D82A}">
                    <a16:rowId xmlns:a16="http://schemas.microsoft.com/office/drawing/2014/main" val="1681486293"/>
                  </a:ext>
                </a:extLst>
              </a:tr>
              <a:tr h="332298">
                <a:tc vMerge="1">
                  <a:txBody>
                    <a:bodyPr/>
                    <a:lstStyle/>
                    <a:p>
                      <a:endParaRPr lang="en-US"/>
                    </a:p>
                  </a:txBody>
                  <a:tcPr/>
                </a:tc>
                <a:tc>
                  <a:txBody>
                    <a:bodyPr/>
                    <a:lstStyle/>
                    <a:p>
                      <a:pPr>
                        <a:spcAft>
                          <a:spcPts val="0"/>
                        </a:spcAft>
                      </a:pPr>
                      <a:r>
                        <a:rPr lang="en-US" sz="1400">
                          <a:effectLst/>
                          <a:latin typeface="Aparajita" panose="02020603050405020304" pitchFamily="18" charset="0"/>
                          <a:cs typeface="Aparajita" panose="02020603050405020304" pitchFamily="18" charset="0"/>
                        </a:rPr>
                        <a:t>Biochemical Oxygen Demand</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mg </a:t>
                      </a:r>
                      <a:r>
                        <a:rPr lang="th-TH" sz="1400">
                          <a:effectLst/>
                          <a:latin typeface="Aparajita" panose="02020603050405020304" pitchFamily="18" charset="0"/>
                        </a:rPr>
                        <a:t>/ </a:t>
                      </a:r>
                      <a:r>
                        <a:rPr lang="en-US" sz="1400">
                          <a:effectLst/>
                          <a:latin typeface="Aparajita" panose="02020603050405020304" pitchFamily="18" charset="0"/>
                          <a:cs typeface="Aparajita" panose="02020603050405020304" pitchFamily="18" charset="0"/>
                        </a:rPr>
                        <a:t>L</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BOD</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extLst>
                  <a:ext uri="{0D108BD9-81ED-4DB2-BD59-A6C34878D82A}">
                    <a16:rowId xmlns:a16="http://schemas.microsoft.com/office/drawing/2014/main" val="1971389626"/>
                  </a:ext>
                </a:extLst>
              </a:tr>
              <a:tr h="191071">
                <a:tc vMerge="1">
                  <a:txBody>
                    <a:bodyPr/>
                    <a:lstStyle/>
                    <a:p>
                      <a:endParaRPr lang="en-US"/>
                    </a:p>
                  </a:txBody>
                  <a:tcPr/>
                </a:tc>
                <a:tc>
                  <a:txBody>
                    <a:bodyPr/>
                    <a:lstStyle/>
                    <a:p>
                      <a:pPr>
                        <a:spcAft>
                          <a:spcPts val="0"/>
                        </a:spcAft>
                      </a:pPr>
                      <a:r>
                        <a:rPr lang="en-US" sz="1400">
                          <a:effectLst/>
                          <a:latin typeface="Aparajita" panose="02020603050405020304" pitchFamily="18" charset="0"/>
                          <a:cs typeface="Aparajita" panose="02020603050405020304" pitchFamily="18" charset="0"/>
                        </a:rPr>
                        <a:t>Total Coliform Bacteria</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MPN</a:t>
                      </a:r>
                      <a:r>
                        <a:rPr lang="th-TH" sz="1400">
                          <a:effectLst/>
                          <a:latin typeface="Aparajita" panose="02020603050405020304" pitchFamily="18" charset="0"/>
                        </a:rPr>
                        <a:t>/</a:t>
                      </a:r>
                      <a:r>
                        <a:rPr lang="en-US" sz="1400">
                          <a:effectLst/>
                          <a:latin typeface="Aparajita" panose="02020603050405020304" pitchFamily="18" charset="0"/>
                          <a:cs typeface="Aparajita" panose="02020603050405020304" pitchFamily="18" charset="0"/>
                        </a:rPr>
                        <a:t>100mL</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TCB</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extLst>
                  <a:ext uri="{0D108BD9-81ED-4DB2-BD59-A6C34878D82A}">
                    <a16:rowId xmlns:a16="http://schemas.microsoft.com/office/drawing/2014/main" val="357073434"/>
                  </a:ext>
                </a:extLst>
              </a:tr>
              <a:tr h="191071">
                <a:tc vMerge="1">
                  <a:txBody>
                    <a:bodyPr/>
                    <a:lstStyle/>
                    <a:p>
                      <a:endParaRPr lang="en-US"/>
                    </a:p>
                  </a:txBody>
                  <a:tcPr/>
                </a:tc>
                <a:tc>
                  <a:txBody>
                    <a:bodyPr/>
                    <a:lstStyle/>
                    <a:p>
                      <a:pPr>
                        <a:spcAft>
                          <a:spcPts val="0"/>
                        </a:spcAft>
                      </a:pPr>
                      <a:r>
                        <a:rPr lang="en-US" sz="1400">
                          <a:effectLst/>
                          <a:latin typeface="Aparajita" panose="02020603050405020304" pitchFamily="18" charset="0"/>
                          <a:cs typeface="Aparajita" panose="02020603050405020304" pitchFamily="18" charset="0"/>
                        </a:rPr>
                        <a:t>Fecal Coliform Bacteria</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MPN</a:t>
                      </a:r>
                      <a:r>
                        <a:rPr lang="th-TH" sz="1400">
                          <a:effectLst/>
                          <a:latin typeface="Aparajita" panose="02020603050405020304" pitchFamily="18" charset="0"/>
                        </a:rPr>
                        <a:t>/</a:t>
                      </a:r>
                      <a:r>
                        <a:rPr lang="en-US" sz="1400">
                          <a:effectLst/>
                          <a:latin typeface="Aparajita" panose="02020603050405020304" pitchFamily="18" charset="0"/>
                          <a:cs typeface="Aparajita" panose="02020603050405020304" pitchFamily="18" charset="0"/>
                        </a:rPr>
                        <a:t>100mL</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FCB</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extLst>
                  <a:ext uri="{0D108BD9-81ED-4DB2-BD59-A6C34878D82A}">
                    <a16:rowId xmlns:a16="http://schemas.microsoft.com/office/drawing/2014/main" val="57869816"/>
                  </a:ext>
                </a:extLst>
              </a:tr>
              <a:tr h="191071">
                <a:tc vMerge="1">
                  <a:txBody>
                    <a:bodyPr/>
                    <a:lstStyle/>
                    <a:p>
                      <a:endParaRPr lang="en-US"/>
                    </a:p>
                  </a:txBody>
                  <a:tcPr/>
                </a:tc>
                <a:tc>
                  <a:txBody>
                    <a:bodyPr/>
                    <a:lstStyle/>
                    <a:p>
                      <a:pPr>
                        <a:spcAft>
                          <a:spcPts val="0"/>
                        </a:spcAft>
                      </a:pPr>
                      <a:r>
                        <a:rPr lang="en-US" sz="1400">
                          <a:effectLst/>
                          <a:latin typeface="Aparajita" panose="02020603050405020304" pitchFamily="18" charset="0"/>
                          <a:cs typeface="Aparajita" panose="02020603050405020304" pitchFamily="18" charset="0"/>
                        </a:rPr>
                        <a:t>Ammonium Nitrogen</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mg </a:t>
                      </a:r>
                      <a:r>
                        <a:rPr lang="th-TH" sz="1400">
                          <a:effectLst/>
                          <a:latin typeface="Aparajita" panose="02020603050405020304" pitchFamily="18" charset="0"/>
                        </a:rPr>
                        <a:t>/ </a:t>
                      </a:r>
                      <a:r>
                        <a:rPr lang="en-US" sz="1400">
                          <a:effectLst/>
                          <a:latin typeface="Aparajita" panose="02020603050405020304" pitchFamily="18" charset="0"/>
                          <a:cs typeface="Aparajita" panose="02020603050405020304" pitchFamily="18" charset="0"/>
                        </a:rPr>
                        <a:t>L</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tc>
                  <a:txBody>
                    <a:bodyPr/>
                    <a:lstStyle/>
                    <a:p>
                      <a:pPr>
                        <a:spcAft>
                          <a:spcPts val="0"/>
                        </a:spcAft>
                      </a:pPr>
                      <a:r>
                        <a:rPr lang="en-US" sz="1400" dirty="0">
                          <a:effectLst/>
                          <a:latin typeface="Aparajita" panose="02020603050405020304" pitchFamily="18" charset="0"/>
                          <a:cs typeface="Aparajita" panose="02020603050405020304" pitchFamily="18" charset="0"/>
                        </a:rPr>
                        <a:t>NH</a:t>
                      </a:r>
                      <a:r>
                        <a:rPr lang="en-US" sz="1400" baseline="-25000" dirty="0">
                          <a:effectLst/>
                          <a:latin typeface="Aparajita" panose="02020603050405020304" pitchFamily="18" charset="0"/>
                          <a:cs typeface="Aparajita" panose="02020603050405020304" pitchFamily="18" charset="0"/>
                        </a:rPr>
                        <a:t>3</a:t>
                      </a:r>
                      <a:r>
                        <a:rPr lang="th-TH" sz="1400" dirty="0">
                          <a:effectLst/>
                          <a:latin typeface="Aparajita" panose="02020603050405020304" pitchFamily="18" charset="0"/>
                        </a:rPr>
                        <a:t>-</a:t>
                      </a:r>
                      <a:r>
                        <a:rPr lang="en-US" sz="1400" dirty="0">
                          <a:effectLst/>
                          <a:latin typeface="Aparajita" panose="02020603050405020304" pitchFamily="18" charset="0"/>
                          <a:cs typeface="Aparajita" panose="02020603050405020304" pitchFamily="18" charset="0"/>
                        </a:rPr>
                        <a:t>N</a:t>
                      </a:r>
                      <a:endParaRPr lang="en-US" sz="1400" dirty="0">
                        <a:effectLst/>
                        <a:latin typeface="Aparajita" panose="02020603050405020304" pitchFamily="18" charset="0"/>
                        <a:ea typeface="Times New Roman" panose="02020603050405020304" pitchFamily="18" charset="0"/>
                        <a:cs typeface="Aparajita" panose="02020603050405020304" pitchFamily="18" charset="0"/>
                      </a:endParaRPr>
                    </a:p>
                  </a:txBody>
                  <a:tcPr marL="68580" marR="68580" marT="0" marB="0" anchor="ctr"/>
                </a:tc>
                <a:extLst>
                  <a:ext uri="{0D108BD9-81ED-4DB2-BD59-A6C34878D82A}">
                    <a16:rowId xmlns:a16="http://schemas.microsoft.com/office/drawing/2014/main" val="2164785420"/>
                  </a:ext>
                </a:extLst>
              </a:tr>
            </a:tbl>
          </a:graphicData>
        </a:graphic>
      </p:graphicFrame>
      <p:graphicFrame>
        <p:nvGraphicFramePr>
          <p:cNvPr id="6" name="ตาราง 5">
            <a:extLst>
              <a:ext uri="{FF2B5EF4-FFF2-40B4-BE49-F238E27FC236}">
                <a16:creationId xmlns:a16="http://schemas.microsoft.com/office/drawing/2014/main" id="{E1A1C650-AE56-4904-A283-02D26D643FC9}"/>
              </a:ext>
            </a:extLst>
          </p:cNvPr>
          <p:cNvGraphicFramePr>
            <a:graphicFrameLocks noGrp="1"/>
          </p:cNvGraphicFramePr>
          <p:nvPr/>
        </p:nvGraphicFramePr>
        <p:xfrm>
          <a:off x="5318916" y="181509"/>
          <a:ext cx="6583685" cy="3230880"/>
        </p:xfrm>
        <a:graphic>
          <a:graphicData uri="http://schemas.openxmlformats.org/drawingml/2006/table">
            <a:tbl>
              <a:tblPr firstRow="1" firstCol="1" bandRow="1">
                <a:tableStyleId>{21E4AEA4-8DFA-4A89-87EB-49C32662AFE0}</a:tableStyleId>
              </a:tblPr>
              <a:tblGrid>
                <a:gridCol w="1073092">
                  <a:extLst>
                    <a:ext uri="{9D8B030D-6E8A-4147-A177-3AD203B41FA5}">
                      <a16:colId xmlns:a16="http://schemas.microsoft.com/office/drawing/2014/main" val="1721713168"/>
                    </a:ext>
                  </a:extLst>
                </a:gridCol>
                <a:gridCol w="2875084">
                  <a:extLst>
                    <a:ext uri="{9D8B030D-6E8A-4147-A177-3AD203B41FA5}">
                      <a16:colId xmlns:a16="http://schemas.microsoft.com/office/drawing/2014/main" val="3778720486"/>
                    </a:ext>
                  </a:extLst>
                </a:gridCol>
                <a:gridCol w="1397977">
                  <a:extLst>
                    <a:ext uri="{9D8B030D-6E8A-4147-A177-3AD203B41FA5}">
                      <a16:colId xmlns:a16="http://schemas.microsoft.com/office/drawing/2014/main" val="202186377"/>
                    </a:ext>
                  </a:extLst>
                </a:gridCol>
                <a:gridCol w="1237532">
                  <a:extLst>
                    <a:ext uri="{9D8B030D-6E8A-4147-A177-3AD203B41FA5}">
                      <a16:colId xmlns:a16="http://schemas.microsoft.com/office/drawing/2014/main" val="1315005611"/>
                    </a:ext>
                  </a:extLst>
                </a:gridCol>
              </a:tblGrid>
              <a:tr h="457200">
                <a:tc rowSpan="7">
                  <a:txBody>
                    <a:bodyPr/>
                    <a:lstStyle/>
                    <a:p>
                      <a:pPr algn="ctr">
                        <a:spcAft>
                          <a:spcPts val="0"/>
                        </a:spcAft>
                      </a:pPr>
                      <a:r>
                        <a:rPr lang="en-US" sz="1600" dirty="0">
                          <a:effectLst/>
                          <a:latin typeface="Aparajita" panose="02020603050405020304" pitchFamily="18" charset="0"/>
                          <a:cs typeface="Aparajita" panose="02020603050405020304" pitchFamily="18" charset="0"/>
                        </a:rPr>
                        <a:t>Climatic variations </a:t>
                      </a:r>
                      <a:r>
                        <a:rPr lang="th-TH" sz="1600" dirty="0">
                          <a:effectLst/>
                          <a:latin typeface="Aparajita" panose="02020603050405020304" pitchFamily="18" charset="0"/>
                        </a:rPr>
                        <a:t>(</a:t>
                      </a:r>
                      <a:r>
                        <a:rPr lang="en-US" sz="1600" dirty="0">
                          <a:effectLst/>
                          <a:latin typeface="Aparajita" panose="02020603050405020304" pitchFamily="18" charset="0"/>
                          <a:cs typeface="Aparajita" panose="02020603050405020304" pitchFamily="18" charset="0"/>
                        </a:rPr>
                        <a:t>CV</a:t>
                      </a:r>
                      <a:r>
                        <a:rPr lang="th-TH" sz="1600" dirty="0">
                          <a:effectLst/>
                          <a:latin typeface="Aparajita" panose="02020603050405020304" pitchFamily="18" charset="0"/>
                        </a:rPr>
                        <a:t>)</a:t>
                      </a:r>
                      <a:endParaRPr lang="en-US" sz="1600" dirty="0">
                        <a:effectLst/>
                        <a:latin typeface="Aparajita" panose="02020603050405020304" pitchFamily="18" charset="0"/>
                        <a:ea typeface="Times New Roman" panose="02020603050405020304" pitchFamily="18" charset="0"/>
                        <a:cs typeface="Aparajita" panose="02020603050405020304" pitchFamily="18" charset="0"/>
                      </a:endParaRPr>
                    </a:p>
                  </a:txBody>
                  <a:tcPr marL="112708" marR="112708" marT="56354" marB="56354" anchor="ctr"/>
                </a:tc>
                <a:tc>
                  <a:txBody>
                    <a:bodyPr/>
                    <a:lstStyle/>
                    <a:p>
                      <a:pPr>
                        <a:spcAft>
                          <a:spcPts val="0"/>
                        </a:spcAft>
                      </a:pPr>
                      <a:r>
                        <a:rPr lang="en-US" sz="1600" dirty="0">
                          <a:effectLst/>
                          <a:latin typeface="Aparajita" panose="02020603050405020304" pitchFamily="18" charset="0"/>
                          <a:cs typeface="Aparajita" panose="02020603050405020304" pitchFamily="18" charset="0"/>
                        </a:rPr>
                        <a:t>Mean Maximum Climatic Temperature</a:t>
                      </a:r>
                      <a:endParaRPr lang="en-US" sz="1600" dirty="0">
                        <a:effectLst/>
                        <a:latin typeface="Aparajita" panose="02020603050405020304" pitchFamily="18" charset="0"/>
                        <a:ea typeface="Times New Roman" panose="02020603050405020304" pitchFamily="18" charset="0"/>
                        <a:cs typeface="Aparajita" panose="02020603050405020304" pitchFamily="18" charset="0"/>
                      </a:endParaRPr>
                    </a:p>
                  </a:txBody>
                  <a:tcPr marL="102871" marR="102871" marT="0" marB="0" anchor="ctr"/>
                </a:tc>
                <a:tc>
                  <a:txBody>
                    <a:bodyPr/>
                    <a:lstStyle/>
                    <a:p>
                      <a:pPr>
                        <a:spcAft>
                          <a:spcPts val="0"/>
                        </a:spcAft>
                      </a:pPr>
                      <a:r>
                        <a:rPr lang="en-US" sz="1600">
                          <a:effectLst/>
                          <a:latin typeface="Aparajita" panose="02020603050405020304" pitchFamily="18" charset="0"/>
                          <a:cs typeface="Aparajita" panose="02020603050405020304" pitchFamily="18" charset="0"/>
                        </a:rPr>
                        <a:t>Celsius; </a:t>
                      </a:r>
                      <a:r>
                        <a:rPr lang="en-US" sz="1600" baseline="30000">
                          <a:effectLst/>
                          <a:latin typeface="Aparajita" panose="02020603050405020304" pitchFamily="18" charset="0"/>
                          <a:cs typeface="Aparajita" panose="02020603050405020304" pitchFamily="18" charset="0"/>
                        </a:rPr>
                        <a:t>0</a:t>
                      </a:r>
                      <a:r>
                        <a:rPr lang="en-US" sz="1600">
                          <a:effectLst/>
                          <a:latin typeface="Aparajita" panose="02020603050405020304" pitchFamily="18" charset="0"/>
                          <a:cs typeface="Aparajita" panose="02020603050405020304" pitchFamily="18" charset="0"/>
                        </a:rPr>
                        <a:t>C</a:t>
                      </a:r>
                      <a:endParaRPr lang="en-US" sz="1600">
                        <a:effectLst/>
                        <a:latin typeface="Aparajita" panose="02020603050405020304" pitchFamily="18" charset="0"/>
                        <a:ea typeface="Times New Roman" panose="02020603050405020304" pitchFamily="18" charset="0"/>
                        <a:cs typeface="Aparajita" panose="02020603050405020304" pitchFamily="18" charset="0"/>
                      </a:endParaRPr>
                    </a:p>
                  </a:txBody>
                  <a:tcPr marL="102871" marR="102871" marT="0" marB="0" anchor="ctr"/>
                </a:tc>
                <a:tc>
                  <a:txBody>
                    <a:bodyPr/>
                    <a:lstStyle/>
                    <a:p>
                      <a:pPr>
                        <a:spcAft>
                          <a:spcPts val="0"/>
                        </a:spcAft>
                      </a:pPr>
                      <a:r>
                        <a:rPr lang="en-US" sz="1600">
                          <a:effectLst/>
                          <a:latin typeface="Aparajita" panose="02020603050405020304" pitchFamily="18" charset="0"/>
                          <a:cs typeface="Aparajita" panose="02020603050405020304" pitchFamily="18" charset="0"/>
                        </a:rPr>
                        <a:t>MMX CT</a:t>
                      </a:r>
                      <a:endParaRPr lang="en-US" sz="1600">
                        <a:effectLst/>
                        <a:latin typeface="Aparajita" panose="02020603050405020304" pitchFamily="18" charset="0"/>
                        <a:ea typeface="Times New Roman" panose="02020603050405020304" pitchFamily="18" charset="0"/>
                        <a:cs typeface="Aparajita" panose="02020603050405020304" pitchFamily="18" charset="0"/>
                      </a:endParaRPr>
                    </a:p>
                  </a:txBody>
                  <a:tcPr marL="102871" marR="102871" marT="0" marB="0" anchor="ctr"/>
                </a:tc>
                <a:extLst>
                  <a:ext uri="{0D108BD9-81ED-4DB2-BD59-A6C34878D82A}">
                    <a16:rowId xmlns:a16="http://schemas.microsoft.com/office/drawing/2014/main" val="1634383609"/>
                  </a:ext>
                </a:extLst>
              </a:tr>
              <a:tr h="457200">
                <a:tc vMerge="1">
                  <a:txBody>
                    <a:bodyPr/>
                    <a:lstStyle/>
                    <a:p>
                      <a:endParaRPr lang="en-US"/>
                    </a:p>
                  </a:txBody>
                  <a:tcPr/>
                </a:tc>
                <a:tc>
                  <a:txBody>
                    <a:bodyPr/>
                    <a:lstStyle/>
                    <a:p>
                      <a:pPr>
                        <a:spcAft>
                          <a:spcPts val="0"/>
                        </a:spcAft>
                      </a:pPr>
                      <a:r>
                        <a:rPr lang="en-US" sz="1600">
                          <a:effectLst/>
                          <a:latin typeface="Aparajita" panose="02020603050405020304" pitchFamily="18" charset="0"/>
                          <a:cs typeface="Aparajita" panose="02020603050405020304" pitchFamily="18" charset="0"/>
                        </a:rPr>
                        <a:t>Minimum Climatic Temperature</a:t>
                      </a:r>
                      <a:endParaRPr lang="en-US" sz="1600">
                        <a:effectLst/>
                        <a:latin typeface="Aparajita" panose="02020603050405020304" pitchFamily="18" charset="0"/>
                        <a:ea typeface="Times New Roman" panose="02020603050405020304" pitchFamily="18" charset="0"/>
                        <a:cs typeface="Aparajita" panose="02020603050405020304" pitchFamily="18" charset="0"/>
                      </a:endParaRPr>
                    </a:p>
                  </a:txBody>
                  <a:tcPr marL="102871" marR="102871" marT="0" marB="0" anchor="ctr"/>
                </a:tc>
                <a:tc>
                  <a:txBody>
                    <a:bodyPr/>
                    <a:lstStyle/>
                    <a:p>
                      <a:pPr>
                        <a:spcAft>
                          <a:spcPts val="0"/>
                        </a:spcAft>
                      </a:pPr>
                      <a:r>
                        <a:rPr lang="en-US" sz="1600">
                          <a:effectLst/>
                          <a:latin typeface="Aparajita" panose="02020603050405020304" pitchFamily="18" charset="0"/>
                          <a:cs typeface="Aparajita" panose="02020603050405020304" pitchFamily="18" charset="0"/>
                        </a:rPr>
                        <a:t>Celsius; </a:t>
                      </a:r>
                      <a:r>
                        <a:rPr lang="en-US" sz="1600" baseline="30000">
                          <a:effectLst/>
                          <a:latin typeface="Aparajita" panose="02020603050405020304" pitchFamily="18" charset="0"/>
                          <a:cs typeface="Aparajita" panose="02020603050405020304" pitchFamily="18" charset="0"/>
                        </a:rPr>
                        <a:t>0</a:t>
                      </a:r>
                      <a:r>
                        <a:rPr lang="en-US" sz="1600">
                          <a:effectLst/>
                          <a:latin typeface="Aparajita" panose="02020603050405020304" pitchFamily="18" charset="0"/>
                          <a:cs typeface="Aparajita" panose="02020603050405020304" pitchFamily="18" charset="0"/>
                        </a:rPr>
                        <a:t>C</a:t>
                      </a:r>
                      <a:endParaRPr lang="en-US" sz="1600">
                        <a:effectLst/>
                        <a:latin typeface="Aparajita" panose="02020603050405020304" pitchFamily="18" charset="0"/>
                        <a:ea typeface="Times New Roman" panose="02020603050405020304" pitchFamily="18" charset="0"/>
                        <a:cs typeface="Aparajita" panose="02020603050405020304" pitchFamily="18" charset="0"/>
                      </a:endParaRPr>
                    </a:p>
                  </a:txBody>
                  <a:tcPr marL="102871" marR="102871" marT="0" marB="0" anchor="ctr"/>
                </a:tc>
                <a:tc>
                  <a:txBody>
                    <a:bodyPr/>
                    <a:lstStyle/>
                    <a:p>
                      <a:pPr>
                        <a:spcAft>
                          <a:spcPts val="0"/>
                        </a:spcAft>
                      </a:pPr>
                      <a:r>
                        <a:rPr lang="en-US" sz="1600">
                          <a:effectLst/>
                          <a:latin typeface="Aparajita" panose="02020603050405020304" pitchFamily="18" charset="0"/>
                          <a:cs typeface="Aparajita" panose="02020603050405020304" pitchFamily="18" charset="0"/>
                        </a:rPr>
                        <a:t>MMN CT</a:t>
                      </a:r>
                      <a:endParaRPr lang="en-US" sz="1600">
                        <a:effectLst/>
                        <a:latin typeface="Aparajita" panose="02020603050405020304" pitchFamily="18" charset="0"/>
                        <a:ea typeface="Times New Roman" panose="02020603050405020304" pitchFamily="18" charset="0"/>
                        <a:cs typeface="Aparajita" panose="02020603050405020304" pitchFamily="18" charset="0"/>
                      </a:endParaRPr>
                    </a:p>
                  </a:txBody>
                  <a:tcPr marL="102871" marR="102871" marT="0" marB="0" anchor="ctr"/>
                </a:tc>
                <a:extLst>
                  <a:ext uri="{0D108BD9-81ED-4DB2-BD59-A6C34878D82A}">
                    <a16:rowId xmlns:a16="http://schemas.microsoft.com/office/drawing/2014/main" val="351735551"/>
                  </a:ext>
                </a:extLst>
              </a:tr>
              <a:tr h="457200">
                <a:tc vMerge="1">
                  <a:txBody>
                    <a:bodyPr/>
                    <a:lstStyle/>
                    <a:p>
                      <a:endParaRPr lang="en-US"/>
                    </a:p>
                  </a:txBody>
                  <a:tcPr/>
                </a:tc>
                <a:tc>
                  <a:txBody>
                    <a:bodyPr/>
                    <a:lstStyle/>
                    <a:p>
                      <a:pPr>
                        <a:spcAft>
                          <a:spcPts val="0"/>
                        </a:spcAft>
                      </a:pPr>
                      <a:r>
                        <a:rPr lang="en-US" sz="1600">
                          <a:effectLst/>
                          <a:latin typeface="Aparajita" panose="02020603050405020304" pitchFamily="18" charset="0"/>
                          <a:cs typeface="Aparajita" panose="02020603050405020304" pitchFamily="18" charset="0"/>
                        </a:rPr>
                        <a:t>Mean Climatic Temperature</a:t>
                      </a:r>
                      <a:endParaRPr lang="en-US" sz="1600">
                        <a:effectLst/>
                        <a:latin typeface="Aparajita" panose="02020603050405020304" pitchFamily="18" charset="0"/>
                        <a:ea typeface="Times New Roman" panose="02020603050405020304" pitchFamily="18" charset="0"/>
                        <a:cs typeface="Aparajita" panose="02020603050405020304" pitchFamily="18" charset="0"/>
                      </a:endParaRPr>
                    </a:p>
                  </a:txBody>
                  <a:tcPr marL="102871" marR="102871" marT="0" marB="0" anchor="ctr"/>
                </a:tc>
                <a:tc>
                  <a:txBody>
                    <a:bodyPr/>
                    <a:lstStyle/>
                    <a:p>
                      <a:pPr>
                        <a:spcAft>
                          <a:spcPts val="0"/>
                        </a:spcAft>
                      </a:pPr>
                      <a:r>
                        <a:rPr lang="en-US" sz="1600">
                          <a:effectLst/>
                          <a:latin typeface="Aparajita" panose="02020603050405020304" pitchFamily="18" charset="0"/>
                          <a:cs typeface="Aparajita" panose="02020603050405020304" pitchFamily="18" charset="0"/>
                        </a:rPr>
                        <a:t>Celsius; </a:t>
                      </a:r>
                      <a:r>
                        <a:rPr lang="en-US" sz="1600" baseline="30000">
                          <a:effectLst/>
                          <a:latin typeface="Aparajita" panose="02020603050405020304" pitchFamily="18" charset="0"/>
                          <a:cs typeface="Aparajita" panose="02020603050405020304" pitchFamily="18" charset="0"/>
                        </a:rPr>
                        <a:t>0</a:t>
                      </a:r>
                      <a:r>
                        <a:rPr lang="en-US" sz="1600">
                          <a:effectLst/>
                          <a:latin typeface="Aparajita" panose="02020603050405020304" pitchFamily="18" charset="0"/>
                          <a:cs typeface="Aparajita" panose="02020603050405020304" pitchFamily="18" charset="0"/>
                        </a:rPr>
                        <a:t>C</a:t>
                      </a:r>
                      <a:endParaRPr lang="en-US" sz="1600">
                        <a:effectLst/>
                        <a:latin typeface="Aparajita" panose="02020603050405020304" pitchFamily="18" charset="0"/>
                        <a:ea typeface="Times New Roman" panose="02020603050405020304" pitchFamily="18" charset="0"/>
                        <a:cs typeface="Aparajita" panose="02020603050405020304" pitchFamily="18" charset="0"/>
                      </a:endParaRPr>
                    </a:p>
                  </a:txBody>
                  <a:tcPr marL="102871" marR="102871" marT="0" marB="0" anchor="ctr"/>
                </a:tc>
                <a:tc>
                  <a:txBody>
                    <a:bodyPr/>
                    <a:lstStyle/>
                    <a:p>
                      <a:pPr>
                        <a:spcAft>
                          <a:spcPts val="0"/>
                        </a:spcAft>
                      </a:pPr>
                      <a:r>
                        <a:rPr lang="en-US" sz="1600">
                          <a:effectLst/>
                          <a:latin typeface="Aparajita" panose="02020603050405020304" pitchFamily="18" charset="0"/>
                          <a:cs typeface="Aparajita" panose="02020603050405020304" pitchFamily="18" charset="0"/>
                        </a:rPr>
                        <a:t>MCT</a:t>
                      </a:r>
                      <a:endParaRPr lang="en-US" sz="1600">
                        <a:effectLst/>
                        <a:latin typeface="Aparajita" panose="02020603050405020304" pitchFamily="18" charset="0"/>
                        <a:ea typeface="Times New Roman" panose="02020603050405020304" pitchFamily="18" charset="0"/>
                        <a:cs typeface="Aparajita" panose="02020603050405020304" pitchFamily="18" charset="0"/>
                      </a:endParaRPr>
                    </a:p>
                  </a:txBody>
                  <a:tcPr marL="102871" marR="102871" marT="0" marB="0" anchor="ctr"/>
                </a:tc>
                <a:extLst>
                  <a:ext uri="{0D108BD9-81ED-4DB2-BD59-A6C34878D82A}">
                    <a16:rowId xmlns:a16="http://schemas.microsoft.com/office/drawing/2014/main" val="1819496730"/>
                  </a:ext>
                </a:extLst>
              </a:tr>
              <a:tr h="457200">
                <a:tc vMerge="1">
                  <a:txBody>
                    <a:bodyPr/>
                    <a:lstStyle/>
                    <a:p>
                      <a:endParaRPr lang="en-US"/>
                    </a:p>
                  </a:txBody>
                  <a:tcPr/>
                </a:tc>
                <a:tc>
                  <a:txBody>
                    <a:bodyPr/>
                    <a:lstStyle/>
                    <a:p>
                      <a:pPr>
                        <a:spcAft>
                          <a:spcPts val="0"/>
                        </a:spcAft>
                      </a:pPr>
                      <a:r>
                        <a:rPr lang="en-US" sz="1600">
                          <a:effectLst/>
                          <a:latin typeface="Aparajita" panose="02020603050405020304" pitchFamily="18" charset="0"/>
                          <a:cs typeface="Aparajita" panose="02020603050405020304" pitchFamily="18" charset="0"/>
                        </a:rPr>
                        <a:t>Maximum Climatic Relative Humidity</a:t>
                      </a:r>
                      <a:endParaRPr lang="en-US" sz="1600">
                        <a:effectLst/>
                        <a:latin typeface="Aparajita" panose="02020603050405020304" pitchFamily="18" charset="0"/>
                        <a:ea typeface="Times New Roman" panose="02020603050405020304" pitchFamily="18" charset="0"/>
                        <a:cs typeface="Aparajita" panose="02020603050405020304" pitchFamily="18" charset="0"/>
                      </a:endParaRPr>
                    </a:p>
                  </a:txBody>
                  <a:tcPr marL="102871" marR="102871" marT="0" marB="0" anchor="ctr"/>
                </a:tc>
                <a:tc>
                  <a:txBody>
                    <a:bodyPr/>
                    <a:lstStyle/>
                    <a:p>
                      <a:pPr>
                        <a:spcAft>
                          <a:spcPts val="0"/>
                        </a:spcAft>
                      </a:pPr>
                      <a:r>
                        <a:rPr lang="en-US" sz="1600">
                          <a:effectLst/>
                          <a:latin typeface="Aparajita" panose="02020603050405020304" pitchFamily="18" charset="0"/>
                          <a:cs typeface="Aparajita" panose="02020603050405020304" pitchFamily="18" charset="0"/>
                        </a:rPr>
                        <a:t>Percentage; </a:t>
                      </a:r>
                      <a:r>
                        <a:rPr lang="th-TH" sz="1600">
                          <a:effectLst/>
                          <a:latin typeface="Aparajita" panose="02020603050405020304" pitchFamily="18" charset="0"/>
                        </a:rPr>
                        <a:t>%</a:t>
                      </a:r>
                      <a:endParaRPr lang="en-US" sz="1600">
                        <a:effectLst/>
                        <a:latin typeface="Aparajita" panose="02020603050405020304" pitchFamily="18" charset="0"/>
                        <a:ea typeface="Times New Roman" panose="02020603050405020304" pitchFamily="18" charset="0"/>
                        <a:cs typeface="Aparajita" panose="02020603050405020304" pitchFamily="18" charset="0"/>
                      </a:endParaRPr>
                    </a:p>
                  </a:txBody>
                  <a:tcPr marL="102871" marR="102871" marT="0" marB="0" anchor="ctr"/>
                </a:tc>
                <a:tc>
                  <a:txBody>
                    <a:bodyPr/>
                    <a:lstStyle/>
                    <a:p>
                      <a:pPr>
                        <a:spcAft>
                          <a:spcPts val="0"/>
                        </a:spcAft>
                      </a:pPr>
                      <a:r>
                        <a:rPr lang="en-US" sz="1600">
                          <a:effectLst/>
                          <a:latin typeface="Aparajita" panose="02020603050405020304" pitchFamily="18" charset="0"/>
                          <a:cs typeface="Aparajita" panose="02020603050405020304" pitchFamily="18" charset="0"/>
                        </a:rPr>
                        <a:t>MMX CRH</a:t>
                      </a:r>
                      <a:endParaRPr lang="en-US" sz="1600">
                        <a:effectLst/>
                        <a:latin typeface="Aparajita" panose="02020603050405020304" pitchFamily="18" charset="0"/>
                        <a:ea typeface="Times New Roman" panose="02020603050405020304" pitchFamily="18" charset="0"/>
                        <a:cs typeface="Aparajita" panose="02020603050405020304" pitchFamily="18" charset="0"/>
                      </a:endParaRPr>
                    </a:p>
                  </a:txBody>
                  <a:tcPr marL="102871" marR="102871" marT="0" marB="0" anchor="ctr"/>
                </a:tc>
                <a:extLst>
                  <a:ext uri="{0D108BD9-81ED-4DB2-BD59-A6C34878D82A}">
                    <a16:rowId xmlns:a16="http://schemas.microsoft.com/office/drawing/2014/main" val="4147233751"/>
                  </a:ext>
                </a:extLst>
              </a:tr>
              <a:tr h="457200">
                <a:tc vMerge="1">
                  <a:txBody>
                    <a:bodyPr/>
                    <a:lstStyle/>
                    <a:p>
                      <a:endParaRPr lang="en-US"/>
                    </a:p>
                  </a:txBody>
                  <a:tcPr/>
                </a:tc>
                <a:tc>
                  <a:txBody>
                    <a:bodyPr/>
                    <a:lstStyle/>
                    <a:p>
                      <a:pPr>
                        <a:spcAft>
                          <a:spcPts val="0"/>
                        </a:spcAft>
                      </a:pPr>
                      <a:r>
                        <a:rPr lang="en-US" sz="1600">
                          <a:effectLst/>
                          <a:latin typeface="Aparajita" panose="02020603050405020304" pitchFamily="18" charset="0"/>
                          <a:cs typeface="Aparajita" panose="02020603050405020304" pitchFamily="18" charset="0"/>
                        </a:rPr>
                        <a:t>Minimum Climatic Relative Humidity</a:t>
                      </a:r>
                      <a:endParaRPr lang="en-US" sz="1600">
                        <a:effectLst/>
                        <a:latin typeface="Aparajita" panose="02020603050405020304" pitchFamily="18" charset="0"/>
                        <a:ea typeface="Times New Roman" panose="02020603050405020304" pitchFamily="18" charset="0"/>
                        <a:cs typeface="Aparajita" panose="02020603050405020304" pitchFamily="18" charset="0"/>
                      </a:endParaRPr>
                    </a:p>
                  </a:txBody>
                  <a:tcPr marL="102871" marR="102871" marT="0" marB="0" anchor="ctr"/>
                </a:tc>
                <a:tc>
                  <a:txBody>
                    <a:bodyPr/>
                    <a:lstStyle/>
                    <a:p>
                      <a:pPr>
                        <a:spcAft>
                          <a:spcPts val="0"/>
                        </a:spcAft>
                      </a:pPr>
                      <a:r>
                        <a:rPr lang="en-US" sz="1600">
                          <a:effectLst/>
                          <a:latin typeface="Aparajita" panose="02020603050405020304" pitchFamily="18" charset="0"/>
                          <a:cs typeface="Aparajita" panose="02020603050405020304" pitchFamily="18" charset="0"/>
                        </a:rPr>
                        <a:t>Percentage; </a:t>
                      </a:r>
                      <a:r>
                        <a:rPr lang="th-TH" sz="1600">
                          <a:effectLst/>
                          <a:latin typeface="Aparajita" panose="02020603050405020304" pitchFamily="18" charset="0"/>
                        </a:rPr>
                        <a:t>%</a:t>
                      </a:r>
                      <a:endParaRPr lang="en-US" sz="1600">
                        <a:effectLst/>
                        <a:latin typeface="Aparajita" panose="02020603050405020304" pitchFamily="18" charset="0"/>
                        <a:ea typeface="Times New Roman" panose="02020603050405020304" pitchFamily="18" charset="0"/>
                        <a:cs typeface="Aparajita" panose="02020603050405020304" pitchFamily="18" charset="0"/>
                      </a:endParaRPr>
                    </a:p>
                  </a:txBody>
                  <a:tcPr marL="102871" marR="102871" marT="0" marB="0" anchor="ctr"/>
                </a:tc>
                <a:tc>
                  <a:txBody>
                    <a:bodyPr/>
                    <a:lstStyle/>
                    <a:p>
                      <a:pPr>
                        <a:spcAft>
                          <a:spcPts val="0"/>
                        </a:spcAft>
                      </a:pPr>
                      <a:r>
                        <a:rPr lang="en-US" sz="1600">
                          <a:effectLst/>
                          <a:latin typeface="Aparajita" panose="02020603050405020304" pitchFamily="18" charset="0"/>
                          <a:cs typeface="Aparajita" panose="02020603050405020304" pitchFamily="18" charset="0"/>
                        </a:rPr>
                        <a:t>MMN CRH</a:t>
                      </a:r>
                      <a:endParaRPr lang="en-US" sz="1600">
                        <a:effectLst/>
                        <a:latin typeface="Aparajita" panose="02020603050405020304" pitchFamily="18" charset="0"/>
                        <a:ea typeface="Times New Roman" panose="02020603050405020304" pitchFamily="18" charset="0"/>
                        <a:cs typeface="Aparajita" panose="02020603050405020304" pitchFamily="18" charset="0"/>
                      </a:endParaRPr>
                    </a:p>
                  </a:txBody>
                  <a:tcPr marL="102871" marR="102871" marT="0" marB="0" anchor="ctr"/>
                </a:tc>
                <a:extLst>
                  <a:ext uri="{0D108BD9-81ED-4DB2-BD59-A6C34878D82A}">
                    <a16:rowId xmlns:a16="http://schemas.microsoft.com/office/drawing/2014/main" val="637281645"/>
                  </a:ext>
                </a:extLst>
              </a:tr>
              <a:tr h="457200">
                <a:tc vMerge="1">
                  <a:txBody>
                    <a:bodyPr/>
                    <a:lstStyle/>
                    <a:p>
                      <a:endParaRPr lang="en-US"/>
                    </a:p>
                  </a:txBody>
                  <a:tcPr/>
                </a:tc>
                <a:tc>
                  <a:txBody>
                    <a:bodyPr/>
                    <a:lstStyle/>
                    <a:p>
                      <a:pPr>
                        <a:spcAft>
                          <a:spcPts val="0"/>
                        </a:spcAft>
                      </a:pPr>
                      <a:r>
                        <a:rPr lang="en-US" sz="1600">
                          <a:effectLst/>
                          <a:latin typeface="Aparajita" panose="02020603050405020304" pitchFamily="18" charset="0"/>
                          <a:cs typeface="Aparajita" panose="02020603050405020304" pitchFamily="18" charset="0"/>
                        </a:rPr>
                        <a:t>Mean Climatic Relative Humidity</a:t>
                      </a:r>
                      <a:endParaRPr lang="en-US" sz="1600">
                        <a:effectLst/>
                        <a:latin typeface="Aparajita" panose="02020603050405020304" pitchFamily="18" charset="0"/>
                        <a:ea typeface="Times New Roman" panose="02020603050405020304" pitchFamily="18" charset="0"/>
                        <a:cs typeface="Aparajita" panose="02020603050405020304" pitchFamily="18" charset="0"/>
                      </a:endParaRPr>
                    </a:p>
                  </a:txBody>
                  <a:tcPr marL="102871" marR="102871" marT="0" marB="0" anchor="ctr"/>
                </a:tc>
                <a:tc>
                  <a:txBody>
                    <a:bodyPr/>
                    <a:lstStyle/>
                    <a:p>
                      <a:pPr>
                        <a:spcAft>
                          <a:spcPts val="0"/>
                        </a:spcAft>
                      </a:pPr>
                      <a:r>
                        <a:rPr lang="en-US" sz="1600">
                          <a:effectLst/>
                          <a:latin typeface="Aparajita" panose="02020603050405020304" pitchFamily="18" charset="0"/>
                          <a:cs typeface="Aparajita" panose="02020603050405020304" pitchFamily="18" charset="0"/>
                        </a:rPr>
                        <a:t>Percentage; </a:t>
                      </a:r>
                      <a:r>
                        <a:rPr lang="th-TH" sz="1600">
                          <a:effectLst/>
                          <a:latin typeface="Aparajita" panose="02020603050405020304" pitchFamily="18" charset="0"/>
                        </a:rPr>
                        <a:t>%</a:t>
                      </a:r>
                      <a:endParaRPr lang="en-US" sz="1600">
                        <a:effectLst/>
                        <a:latin typeface="Aparajita" panose="02020603050405020304" pitchFamily="18" charset="0"/>
                        <a:ea typeface="Times New Roman" panose="02020603050405020304" pitchFamily="18" charset="0"/>
                        <a:cs typeface="Aparajita" panose="02020603050405020304" pitchFamily="18" charset="0"/>
                      </a:endParaRPr>
                    </a:p>
                  </a:txBody>
                  <a:tcPr marL="102871" marR="102871" marT="0" marB="0" anchor="ctr"/>
                </a:tc>
                <a:tc>
                  <a:txBody>
                    <a:bodyPr/>
                    <a:lstStyle/>
                    <a:p>
                      <a:pPr>
                        <a:spcAft>
                          <a:spcPts val="0"/>
                        </a:spcAft>
                      </a:pPr>
                      <a:r>
                        <a:rPr lang="en-US" sz="1600">
                          <a:effectLst/>
                          <a:latin typeface="Aparajita" panose="02020603050405020304" pitchFamily="18" charset="0"/>
                          <a:cs typeface="Aparajita" panose="02020603050405020304" pitchFamily="18" charset="0"/>
                        </a:rPr>
                        <a:t>MCRH</a:t>
                      </a:r>
                      <a:endParaRPr lang="en-US" sz="1600">
                        <a:effectLst/>
                        <a:latin typeface="Aparajita" panose="02020603050405020304" pitchFamily="18" charset="0"/>
                        <a:ea typeface="Times New Roman" panose="02020603050405020304" pitchFamily="18" charset="0"/>
                        <a:cs typeface="Aparajita" panose="02020603050405020304" pitchFamily="18" charset="0"/>
                      </a:endParaRPr>
                    </a:p>
                  </a:txBody>
                  <a:tcPr marL="102871" marR="102871" marT="0" marB="0" anchor="ctr"/>
                </a:tc>
                <a:extLst>
                  <a:ext uri="{0D108BD9-81ED-4DB2-BD59-A6C34878D82A}">
                    <a16:rowId xmlns:a16="http://schemas.microsoft.com/office/drawing/2014/main" val="1215393804"/>
                  </a:ext>
                </a:extLst>
              </a:tr>
              <a:tr h="457200">
                <a:tc vMerge="1">
                  <a:txBody>
                    <a:bodyPr/>
                    <a:lstStyle/>
                    <a:p>
                      <a:endParaRPr lang="en-US"/>
                    </a:p>
                  </a:txBody>
                  <a:tcPr/>
                </a:tc>
                <a:tc>
                  <a:txBody>
                    <a:bodyPr/>
                    <a:lstStyle/>
                    <a:p>
                      <a:pPr>
                        <a:spcAft>
                          <a:spcPts val="0"/>
                        </a:spcAft>
                      </a:pPr>
                      <a:r>
                        <a:rPr lang="en-US" sz="1600">
                          <a:effectLst/>
                          <a:latin typeface="Aparajita" panose="02020603050405020304" pitchFamily="18" charset="0"/>
                          <a:cs typeface="Aparajita" panose="02020603050405020304" pitchFamily="18" charset="0"/>
                        </a:rPr>
                        <a:t>Wind Velocity</a:t>
                      </a:r>
                      <a:endParaRPr lang="en-US" sz="1600">
                        <a:effectLst/>
                        <a:latin typeface="Aparajita" panose="02020603050405020304" pitchFamily="18" charset="0"/>
                        <a:ea typeface="Times New Roman" panose="02020603050405020304" pitchFamily="18" charset="0"/>
                        <a:cs typeface="Aparajita" panose="02020603050405020304" pitchFamily="18" charset="0"/>
                      </a:endParaRPr>
                    </a:p>
                  </a:txBody>
                  <a:tcPr marL="102871" marR="102871" marT="0" marB="0" anchor="ctr"/>
                </a:tc>
                <a:tc>
                  <a:txBody>
                    <a:bodyPr/>
                    <a:lstStyle/>
                    <a:p>
                      <a:pPr>
                        <a:spcAft>
                          <a:spcPts val="0"/>
                        </a:spcAft>
                      </a:pPr>
                      <a:r>
                        <a:rPr lang="en-US" sz="1600">
                          <a:effectLst/>
                          <a:latin typeface="Aparajita" panose="02020603050405020304" pitchFamily="18" charset="0"/>
                          <a:cs typeface="Aparajita" panose="02020603050405020304" pitchFamily="18" charset="0"/>
                        </a:rPr>
                        <a:t>knot </a:t>
                      </a: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1</a:t>
                      </a: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852 km</a:t>
                      </a: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h</a:t>
                      </a:r>
                      <a:r>
                        <a:rPr lang="th-TH" sz="1600">
                          <a:effectLst/>
                          <a:latin typeface="Aparajita" panose="02020603050405020304" pitchFamily="18" charset="0"/>
                        </a:rPr>
                        <a:t>) </a:t>
                      </a:r>
                      <a:endParaRPr lang="en-US" sz="1600">
                        <a:effectLst/>
                        <a:latin typeface="Aparajita" panose="02020603050405020304" pitchFamily="18" charset="0"/>
                        <a:ea typeface="Times New Roman" panose="02020603050405020304" pitchFamily="18" charset="0"/>
                        <a:cs typeface="Aparajita" panose="02020603050405020304" pitchFamily="18" charset="0"/>
                      </a:endParaRPr>
                    </a:p>
                  </a:txBody>
                  <a:tcPr marL="102871" marR="102871" marT="0" marB="0" anchor="ctr"/>
                </a:tc>
                <a:tc>
                  <a:txBody>
                    <a:bodyPr/>
                    <a:lstStyle/>
                    <a:p>
                      <a:pPr>
                        <a:spcAft>
                          <a:spcPts val="0"/>
                        </a:spcAft>
                      </a:pPr>
                      <a:r>
                        <a:rPr lang="en-US" sz="1600" dirty="0">
                          <a:effectLst/>
                          <a:latin typeface="Aparajita" panose="02020603050405020304" pitchFamily="18" charset="0"/>
                          <a:cs typeface="Aparajita" panose="02020603050405020304" pitchFamily="18" charset="0"/>
                        </a:rPr>
                        <a:t>WV</a:t>
                      </a:r>
                      <a:endParaRPr lang="en-US" sz="1600" dirty="0">
                        <a:effectLst/>
                        <a:latin typeface="Aparajita" panose="02020603050405020304" pitchFamily="18" charset="0"/>
                        <a:ea typeface="Times New Roman" panose="02020603050405020304" pitchFamily="18" charset="0"/>
                        <a:cs typeface="Aparajita" panose="02020603050405020304" pitchFamily="18" charset="0"/>
                      </a:endParaRPr>
                    </a:p>
                  </a:txBody>
                  <a:tcPr marL="102871" marR="102871" marT="0" marB="0" anchor="ctr"/>
                </a:tc>
                <a:extLst>
                  <a:ext uri="{0D108BD9-81ED-4DB2-BD59-A6C34878D82A}">
                    <a16:rowId xmlns:a16="http://schemas.microsoft.com/office/drawing/2014/main" val="2795021404"/>
                  </a:ext>
                </a:extLst>
              </a:tr>
            </a:tbl>
          </a:graphicData>
        </a:graphic>
      </p:graphicFrame>
      <p:graphicFrame>
        <p:nvGraphicFramePr>
          <p:cNvPr id="7" name="ตาราง 6">
            <a:extLst>
              <a:ext uri="{FF2B5EF4-FFF2-40B4-BE49-F238E27FC236}">
                <a16:creationId xmlns:a16="http://schemas.microsoft.com/office/drawing/2014/main" id="{42182C8F-B52B-4CBB-A059-F5B2CC65DA08}"/>
              </a:ext>
            </a:extLst>
          </p:cNvPr>
          <p:cNvGraphicFramePr>
            <a:graphicFrameLocks noGrp="1"/>
          </p:cNvGraphicFramePr>
          <p:nvPr/>
        </p:nvGraphicFramePr>
        <p:xfrm>
          <a:off x="244424" y="3739726"/>
          <a:ext cx="5494662" cy="2656434"/>
        </p:xfrm>
        <a:graphic>
          <a:graphicData uri="http://schemas.openxmlformats.org/drawingml/2006/table">
            <a:tbl>
              <a:tblPr firstRow="1" firstCol="1" bandRow="1">
                <a:tableStyleId>{93296810-A885-4BE3-A3E7-6D5BEEA58F35}</a:tableStyleId>
              </a:tblPr>
              <a:tblGrid>
                <a:gridCol w="1737170">
                  <a:extLst>
                    <a:ext uri="{9D8B030D-6E8A-4147-A177-3AD203B41FA5}">
                      <a16:colId xmlns:a16="http://schemas.microsoft.com/office/drawing/2014/main" val="870885568"/>
                    </a:ext>
                  </a:extLst>
                </a:gridCol>
                <a:gridCol w="1737170">
                  <a:extLst>
                    <a:ext uri="{9D8B030D-6E8A-4147-A177-3AD203B41FA5}">
                      <a16:colId xmlns:a16="http://schemas.microsoft.com/office/drawing/2014/main" val="3556354912"/>
                    </a:ext>
                  </a:extLst>
                </a:gridCol>
                <a:gridCol w="1155563">
                  <a:extLst>
                    <a:ext uri="{9D8B030D-6E8A-4147-A177-3AD203B41FA5}">
                      <a16:colId xmlns:a16="http://schemas.microsoft.com/office/drawing/2014/main" val="304483569"/>
                    </a:ext>
                  </a:extLst>
                </a:gridCol>
                <a:gridCol w="864759">
                  <a:extLst>
                    <a:ext uri="{9D8B030D-6E8A-4147-A177-3AD203B41FA5}">
                      <a16:colId xmlns:a16="http://schemas.microsoft.com/office/drawing/2014/main" val="1861237388"/>
                    </a:ext>
                  </a:extLst>
                </a:gridCol>
              </a:tblGrid>
              <a:tr h="381593">
                <a:tc rowSpan="8">
                  <a:txBody>
                    <a:bodyPr/>
                    <a:lstStyle/>
                    <a:p>
                      <a:pPr algn="ctr">
                        <a:spcAft>
                          <a:spcPts val="0"/>
                        </a:spcAft>
                      </a:pPr>
                      <a:r>
                        <a:rPr lang="en-US" sz="1400" dirty="0">
                          <a:effectLst/>
                          <a:latin typeface="Aparajita" panose="02020603050405020304" pitchFamily="18" charset="0"/>
                          <a:cs typeface="Aparajita" panose="02020603050405020304" pitchFamily="18" charset="0"/>
                        </a:rPr>
                        <a:t>Hydrologic variation</a:t>
                      </a:r>
                      <a:r>
                        <a:rPr lang="th-TH" sz="1400" dirty="0">
                          <a:effectLst/>
                          <a:latin typeface="Aparajita" panose="02020603050405020304" pitchFamily="18" charset="0"/>
                        </a:rPr>
                        <a:t> (</a:t>
                      </a:r>
                      <a:r>
                        <a:rPr lang="en-US" sz="1400" dirty="0">
                          <a:effectLst/>
                          <a:latin typeface="Aparajita" panose="02020603050405020304" pitchFamily="18" charset="0"/>
                          <a:cs typeface="Aparajita" panose="02020603050405020304" pitchFamily="18" charset="0"/>
                        </a:rPr>
                        <a:t>HV</a:t>
                      </a:r>
                      <a:r>
                        <a:rPr lang="th-TH" sz="1400" dirty="0">
                          <a:effectLst/>
                          <a:latin typeface="Aparajita" panose="02020603050405020304" pitchFamily="18" charset="0"/>
                        </a:rPr>
                        <a:t>)</a:t>
                      </a:r>
                      <a:endParaRPr lang="en-US" sz="1400" dirty="0">
                        <a:effectLst/>
                        <a:latin typeface="Aparajita" panose="02020603050405020304" pitchFamily="18" charset="0"/>
                        <a:cs typeface="Aparajita" panose="02020603050405020304" pitchFamily="18" charset="0"/>
                      </a:endParaRPr>
                    </a:p>
                    <a:p>
                      <a:pPr algn="ctr">
                        <a:spcAft>
                          <a:spcPts val="0"/>
                        </a:spcAft>
                      </a:pPr>
                      <a:r>
                        <a:rPr lang="en-US" sz="1400" dirty="0">
                          <a:effectLst/>
                          <a:latin typeface="Aparajita" panose="02020603050405020304" pitchFamily="18" charset="0"/>
                          <a:cs typeface="Aparajita" panose="02020603050405020304" pitchFamily="18" charset="0"/>
                        </a:rPr>
                        <a:t> </a:t>
                      </a:r>
                      <a:endParaRPr lang="en-US" sz="1400" dirty="0">
                        <a:effectLst/>
                        <a:latin typeface="Aparajita" panose="02020603050405020304" pitchFamily="18" charset="0"/>
                        <a:ea typeface="Times New Roman" panose="02020603050405020304" pitchFamily="18" charset="0"/>
                        <a:cs typeface="Aparajita" panose="02020603050405020304" pitchFamily="18" charset="0"/>
                      </a:endParaRPr>
                    </a:p>
                  </a:txBody>
                  <a:tcPr marL="104071" marR="104071" marT="52035" marB="52035" anchor="ctr"/>
                </a:tc>
                <a:tc>
                  <a:txBody>
                    <a:bodyPr/>
                    <a:lstStyle/>
                    <a:p>
                      <a:pPr>
                        <a:spcAft>
                          <a:spcPts val="0"/>
                        </a:spcAft>
                      </a:pPr>
                      <a:r>
                        <a:rPr lang="en-US" sz="1400" dirty="0">
                          <a:effectLst/>
                          <a:latin typeface="Aparajita" panose="02020603050405020304" pitchFamily="18" charset="0"/>
                          <a:cs typeface="Aparajita" panose="02020603050405020304" pitchFamily="18" charset="0"/>
                        </a:rPr>
                        <a:t>Rainfall</a:t>
                      </a:r>
                      <a:endParaRPr lang="en-US" sz="1400" dirty="0">
                        <a:effectLst/>
                        <a:latin typeface="Aparajita" panose="02020603050405020304" pitchFamily="18" charset="0"/>
                        <a:ea typeface="Times New Roman" panose="02020603050405020304" pitchFamily="18" charset="0"/>
                        <a:cs typeface="Aparajita" panose="02020603050405020304" pitchFamily="18" charset="0"/>
                      </a:endParaRPr>
                    </a:p>
                  </a:txBody>
                  <a:tcPr marL="85854" marR="85854"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Millimeter; mm</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85854" marR="85854" marT="0" marB="0" anchor="ctr"/>
                </a:tc>
                <a:tc>
                  <a:txBody>
                    <a:bodyPr/>
                    <a:lstStyle/>
                    <a:p>
                      <a:pPr>
                        <a:spcAft>
                          <a:spcPts val="0"/>
                        </a:spcAft>
                      </a:pPr>
                      <a:r>
                        <a:rPr lang="en-US" sz="1400" dirty="0">
                          <a:effectLst/>
                          <a:latin typeface="Aparajita" panose="02020603050405020304" pitchFamily="18" charset="0"/>
                          <a:cs typeface="Aparajita" panose="02020603050405020304" pitchFamily="18" charset="0"/>
                        </a:rPr>
                        <a:t>RF</a:t>
                      </a:r>
                      <a:endParaRPr lang="en-US" sz="1400" dirty="0">
                        <a:effectLst/>
                        <a:latin typeface="Aparajita" panose="02020603050405020304" pitchFamily="18" charset="0"/>
                        <a:ea typeface="Times New Roman" panose="02020603050405020304" pitchFamily="18" charset="0"/>
                        <a:cs typeface="Aparajita" panose="02020603050405020304" pitchFamily="18" charset="0"/>
                      </a:endParaRPr>
                    </a:p>
                  </a:txBody>
                  <a:tcPr marL="85854" marR="85854" marT="0" marB="0" anchor="ctr"/>
                </a:tc>
                <a:extLst>
                  <a:ext uri="{0D108BD9-81ED-4DB2-BD59-A6C34878D82A}">
                    <a16:rowId xmlns:a16="http://schemas.microsoft.com/office/drawing/2014/main" val="665911920"/>
                  </a:ext>
                </a:extLst>
              </a:tr>
              <a:tr h="381593">
                <a:tc vMerge="1">
                  <a:txBody>
                    <a:bodyPr/>
                    <a:lstStyle/>
                    <a:p>
                      <a:endParaRPr lang="en-US"/>
                    </a:p>
                  </a:txBody>
                  <a:tcPr/>
                </a:tc>
                <a:tc>
                  <a:txBody>
                    <a:bodyPr/>
                    <a:lstStyle/>
                    <a:p>
                      <a:pPr>
                        <a:spcAft>
                          <a:spcPts val="0"/>
                        </a:spcAft>
                      </a:pPr>
                      <a:r>
                        <a:rPr lang="en-US" sz="1400">
                          <a:effectLst/>
                          <a:latin typeface="Aparajita" panose="02020603050405020304" pitchFamily="18" charset="0"/>
                          <a:cs typeface="Aparajita" panose="02020603050405020304" pitchFamily="18" charset="0"/>
                        </a:rPr>
                        <a:t>Flow In</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85854" marR="85854"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Cubic meter; m</a:t>
                      </a:r>
                      <a:r>
                        <a:rPr lang="en-US" sz="1400" baseline="30000">
                          <a:effectLst/>
                          <a:latin typeface="Aparajita" panose="02020603050405020304" pitchFamily="18" charset="0"/>
                          <a:cs typeface="Aparajita" panose="02020603050405020304" pitchFamily="18" charset="0"/>
                        </a:rPr>
                        <a:t>3</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85854" marR="85854"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FI</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85854" marR="85854" marT="0" marB="0" anchor="ctr"/>
                </a:tc>
                <a:extLst>
                  <a:ext uri="{0D108BD9-81ED-4DB2-BD59-A6C34878D82A}">
                    <a16:rowId xmlns:a16="http://schemas.microsoft.com/office/drawing/2014/main" val="1993248132"/>
                  </a:ext>
                </a:extLst>
              </a:tr>
              <a:tr h="381593">
                <a:tc vMerge="1">
                  <a:txBody>
                    <a:bodyPr/>
                    <a:lstStyle/>
                    <a:p>
                      <a:endParaRPr lang="en-US"/>
                    </a:p>
                  </a:txBody>
                  <a:tcPr/>
                </a:tc>
                <a:tc>
                  <a:txBody>
                    <a:bodyPr/>
                    <a:lstStyle/>
                    <a:p>
                      <a:pPr>
                        <a:spcAft>
                          <a:spcPts val="0"/>
                        </a:spcAft>
                      </a:pPr>
                      <a:r>
                        <a:rPr lang="en-US" sz="1400">
                          <a:effectLst/>
                          <a:latin typeface="Aparajita" panose="02020603050405020304" pitchFamily="18" charset="0"/>
                          <a:cs typeface="Aparajita" panose="02020603050405020304" pitchFamily="18" charset="0"/>
                        </a:rPr>
                        <a:t>Flow out</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85854" marR="85854"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Cubic meter; m</a:t>
                      </a:r>
                      <a:r>
                        <a:rPr lang="en-US" sz="1400" baseline="30000">
                          <a:effectLst/>
                          <a:latin typeface="Aparajita" panose="02020603050405020304" pitchFamily="18" charset="0"/>
                          <a:cs typeface="Aparajita" panose="02020603050405020304" pitchFamily="18" charset="0"/>
                        </a:rPr>
                        <a:t>3</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85854" marR="85854"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FO</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85854" marR="85854" marT="0" marB="0" anchor="ctr"/>
                </a:tc>
                <a:extLst>
                  <a:ext uri="{0D108BD9-81ED-4DB2-BD59-A6C34878D82A}">
                    <a16:rowId xmlns:a16="http://schemas.microsoft.com/office/drawing/2014/main" val="413634361"/>
                  </a:ext>
                </a:extLst>
              </a:tr>
              <a:tr h="219405">
                <a:tc vMerge="1">
                  <a:txBody>
                    <a:bodyPr/>
                    <a:lstStyle/>
                    <a:p>
                      <a:endParaRPr lang="en-US"/>
                    </a:p>
                  </a:txBody>
                  <a:tcPr/>
                </a:tc>
                <a:tc>
                  <a:txBody>
                    <a:bodyPr/>
                    <a:lstStyle/>
                    <a:p>
                      <a:pPr>
                        <a:spcAft>
                          <a:spcPts val="0"/>
                        </a:spcAft>
                      </a:pPr>
                      <a:r>
                        <a:rPr lang="en-US" sz="1400">
                          <a:effectLst/>
                          <a:latin typeface="Aparajita" panose="02020603050405020304" pitchFamily="18" charset="0"/>
                          <a:cs typeface="Aparajita" panose="02020603050405020304" pitchFamily="18" charset="0"/>
                        </a:rPr>
                        <a:t>Stream Level</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85854" marR="85854"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Meter; m</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85854" marR="85854"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SL</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85854" marR="85854" marT="0" marB="0" anchor="ctr"/>
                </a:tc>
                <a:extLst>
                  <a:ext uri="{0D108BD9-81ED-4DB2-BD59-A6C34878D82A}">
                    <a16:rowId xmlns:a16="http://schemas.microsoft.com/office/drawing/2014/main" val="3853331182"/>
                  </a:ext>
                </a:extLst>
              </a:tr>
              <a:tr h="219405">
                <a:tc vMerge="1">
                  <a:txBody>
                    <a:bodyPr/>
                    <a:lstStyle/>
                    <a:p>
                      <a:endParaRPr lang="en-US"/>
                    </a:p>
                  </a:txBody>
                  <a:tcPr/>
                </a:tc>
                <a:tc>
                  <a:txBody>
                    <a:bodyPr/>
                    <a:lstStyle/>
                    <a:p>
                      <a:pPr>
                        <a:spcAft>
                          <a:spcPts val="0"/>
                        </a:spcAft>
                      </a:pPr>
                      <a:r>
                        <a:rPr lang="en-US" sz="1400">
                          <a:effectLst/>
                          <a:latin typeface="Aparajita" panose="02020603050405020304" pitchFamily="18" charset="0"/>
                          <a:cs typeface="Aparajita" panose="02020603050405020304" pitchFamily="18" charset="0"/>
                        </a:rPr>
                        <a:t>Stream Width</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85854" marR="85854"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Meter; m</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85854" marR="85854"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SW</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85854" marR="85854" marT="0" marB="0" anchor="ctr"/>
                </a:tc>
                <a:extLst>
                  <a:ext uri="{0D108BD9-81ED-4DB2-BD59-A6C34878D82A}">
                    <a16:rowId xmlns:a16="http://schemas.microsoft.com/office/drawing/2014/main" val="392101603"/>
                  </a:ext>
                </a:extLst>
              </a:tr>
              <a:tr h="219405">
                <a:tc vMerge="1">
                  <a:txBody>
                    <a:bodyPr/>
                    <a:lstStyle/>
                    <a:p>
                      <a:endParaRPr lang="en-US"/>
                    </a:p>
                  </a:txBody>
                  <a:tcPr/>
                </a:tc>
                <a:tc>
                  <a:txBody>
                    <a:bodyPr/>
                    <a:lstStyle/>
                    <a:p>
                      <a:pPr>
                        <a:spcAft>
                          <a:spcPts val="0"/>
                        </a:spcAft>
                      </a:pPr>
                      <a:r>
                        <a:rPr lang="en-US" sz="1400">
                          <a:effectLst/>
                          <a:latin typeface="Aparajita" panose="02020603050405020304" pitchFamily="18" charset="0"/>
                          <a:cs typeface="Aparajita" panose="02020603050405020304" pitchFamily="18" charset="0"/>
                        </a:rPr>
                        <a:t>Stream Depth</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85854" marR="85854"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Meter; m</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85854" marR="85854"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SD</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85854" marR="85854" marT="0" marB="0" anchor="ctr"/>
                </a:tc>
                <a:extLst>
                  <a:ext uri="{0D108BD9-81ED-4DB2-BD59-A6C34878D82A}">
                    <a16:rowId xmlns:a16="http://schemas.microsoft.com/office/drawing/2014/main" val="2777481262"/>
                  </a:ext>
                </a:extLst>
              </a:tr>
              <a:tr h="381593">
                <a:tc vMerge="1">
                  <a:txBody>
                    <a:bodyPr/>
                    <a:lstStyle/>
                    <a:p>
                      <a:endParaRPr lang="en-US"/>
                    </a:p>
                  </a:txBody>
                  <a:tcPr/>
                </a:tc>
                <a:tc>
                  <a:txBody>
                    <a:bodyPr/>
                    <a:lstStyle/>
                    <a:p>
                      <a:pPr>
                        <a:spcAft>
                          <a:spcPts val="0"/>
                        </a:spcAft>
                      </a:pPr>
                      <a:r>
                        <a:rPr lang="en-US" sz="1400">
                          <a:effectLst/>
                          <a:latin typeface="Aparajita" panose="02020603050405020304" pitchFamily="18" charset="0"/>
                          <a:cs typeface="Aparajita" panose="02020603050405020304" pitchFamily="18" charset="0"/>
                        </a:rPr>
                        <a:t>Stream Cross</a:t>
                      </a:r>
                      <a:r>
                        <a:rPr lang="th-TH" sz="1400">
                          <a:effectLst/>
                          <a:latin typeface="Aparajita" panose="02020603050405020304" pitchFamily="18" charset="0"/>
                        </a:rPr>
                        <a:t>-</a:t>
                      </a:r>
                      <a:r>
                        <a:rPr lang="en-US" sz="1400">
                          <a:effectLst/>
                          <a:latin typeface="Aparajita" panose="02020603050405020304" pitchFamily="18" charset="0"/>
                          <a:cs typeface="Aparajita" panose="02020603050405020304" pitchFamily="18" charset="0"/>
                        </a:rPr>
                        <a:t>Section</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85854" marR="85854"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Square Meter; m</a:t>
                      </a:r>
                      <a:r>
                        <a:rPr lang="en-US" sz="1400" baseline="30000">
                          <a:effectLst/>
                          <a:latin typeface="Aparajita" panose="02020603050405020304" pitchFamily="18" charset="0"/>
                          <a:cs typeface="Aparajita" panose="02020603050405020304" pitchFamily="18" charset="0"/>
                        </a:rPr>
                        <a:t>2</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85854" marR="85854"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SCS</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85854" marR="85854" marT="0" marB="0" anchor="ctr"/>
                </a:tc>
                <a:extLst>
                  <a:ext uri="{0D108BD9-81ED-4DB2-BD59-A6C34878D82A}">
                    <a16:rowId xmlns:a16="http://schemas.microsoft.com/office/drawing/2014/main" val="2376983322"/>
                  </a:ext>
                </a:extLst>
              </a:tr>
              <a:tr h="381593">
                <a:tc vMerge="1">
                  <a:txBody>
                    <a:bodyPr/>
                    <a:lstStyle/>
                    <a:p>
                      <a:endParaRPr lang="en-US"/>
                    </a:p>
                  </a:txBody>
                  <a:tcPr/>
                </a:tc>
                <a:tc>
                  <a:txBody>
                    <a:bodyPr/>
                    <a:lstStyle/>
                    <a:p>
                      <a:pPr>
                        <a:spcAft>
                          <a:spcPts val="0"/>
                        </a:spcAft>
                      </a:pPr>
                      <a:r>
                        <a:rPr lang="en-US" sz="1400">
                          <a:effectLst/>
                          <a:latin typeface="Aparajita" panose="02020603050405020304" pitchFamily="18" charset="0"/>
                          <a:cs typeface="Aparajita" panose="02020603050405020304" pitchFamily="18" charset="0"/>
                        </a:rPr>
                        <a:t>Stream Velocity</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85854" marR="85854" marT="0" marB="0" anchor="ctr"/>
                </a:tc>
                <a:tc>
                  <a:txBody>
                    <a:bodyPr/>
                    <a:lstStyle/>
                    <a:p>
                      <a:pPr>
                        <a:spcAft>
                          <a:spcPts val="0"/>
                        </a:spcAft>
                      </a:pPr>
                      <a:r>
                        <a:rPr lang="en-US" sz="1400">
                          <a:effectLst/>
                          <a:latin typeface="Aparajita" panose="02020603050405020304" pitchFamily="18" charset="0"/>
                          <a:cs typeface="Aparajita" panose="02020603050405020304" pitchFamily="18" charset="0"/>
                        </a:rPr>
                        <a:t>Meter per second; m</a:t>
                      </a:r>
                      <a:r>
                        <a:rPr lang="th-TH" sz="1400">
                          <a:effectLst/>
                          <a:latin typeface="Aparajita" panose="02020603050405020304" pitchFamily="18" charset="0"/>
                        </a:rPr>
                        <a:t>/</a:t>
                      </a:r>
                      <a:r>
                        <a:rPr lang="en-US" sz="1400">
                          <a:effectLst/>
                          <a:latin typeface="Aparajita" panose="02020603050405020304" pitchFamily="18" charset="0"/>
                          <a:cs typeface="Aparajita" panose="02020603050405020304" pitchFamily="18" charset="0"/>
                        </a:rPr>
                        <a:t>s</a:t>
                      </a:r>
                      <a:endParaRPr lang="en-US" sz="1400">
                        <a:effectLst/>
                        <a:latin typeface="Aparajita" panose="02020603050405020304" pitchFamily="18" charset="0"/>
                        <a:ea typeface="Times New Roman" panose="02020603050405020304" pitchFamily="18" charset="0"/>
                        <a:cs typeface="Aparajita" panose="02020603050405020304" pitchFamily="18" charset="0"/>
                      </a:endParaRPr>
                    </a:p>
                  </a:txBody>
                  <a:tcPr marL="85854" marR="85854" marT="0" marB="0" anchor="ctr"/>
                </a:tc>
                <a:tc>
                  <a:txBody>
                    <a:bodyPr/>
                    <a:lstStyle/>
                    <a:p>
                      <a:pPr>
                        <a:spcAft>
                          <a:spcPts val="0"/>
                        </a:spcAft>
                      </a:pPr>
                      <a:r>
                        <a:rPr lang="en-US" sz="1400" dirty="0">
                          <a:effectLst/>
                          <a:latin typeface="Aparajita" panose="02020603050405020304" pitchFamily="18" charset="0"/>
                          <a:cs typeface="Aparajita" panose="02020603050405020304" pitchFamily="18" charset="0"/>
                        </a:rPr>
                        <a:t>SV</a:t>
                      </a:r>
                      <a:endParaRPr lang="en-US" sz="1400" dirty="0">
                        <a:effectLst/>
                        <a:latin typeface="Aparajita" panose="02020603050405020304" pitchFamily="18" charset="0"/>
                        <a:ea typeface="Times New Roman" panose="02020603050405020304" pitchFamily="18" charset="0"/>
                        <a:cs typeface="Aparajita" panose="02020603050405020304" pitchFamily="18" charset="0"/>
                      </a:endParaRPr>
                    </a:p>
                  </a:txBody>
                  <a:tcPr marL="85854" marR="85854" marT="0" marB="0" anchor="ctr"/>
                </a:tc>
                <a:extLst>
                  <a:ext uri="{0D108BD9-81ED-4DB2-BD59-A6C34878D82A}">
                    <a16:rowId xmlns:a16="http://schemas.microsoft.com/office/drawing/2014/main" val="32851334"/>
                  </a:ext>
                </a:extLst>
              </a:tr>
            </a:tbl>
          </a:graphicData>
        </a:graphic>
      </p:graphicFrame>
      <p:graphicFrame>
        <p:nvGraphicFramePr>
          <p:cNvPr id="8" name="ตาราง 7">
            <a:extLst>
              <a:ext uri="{FF2B5EF4-FFF2-40B4-BE49-F238E27FC236}">
                <a16:creationId xmlns:a16="http://schemas.microsoft.com/office/drawing/2014/main" id="{F9267BC1-2AD1-4774-9D44-31986F9AB99E}"/>
              </a:ext>
            </a:extLst>
          </p:cNvPr>
          <p:cNvGraphicFramePr>
            <a:graphicFrameLocks noGrp="1"/>
          </p:cNvGraphicFramePr>
          <p:nvPr/>
        </p:nvGraphicFramePr>
        <p:xfrm>
          <a:off x="5940081" y="3563233"/>
          <a:ext cx="5560257" cy="3225405"/>
        </p:xfrm>
        <a:graphic>
          <a:graphicData uri="http://schemas.openxmlformats.org/drawingml/2006/table">
            <a:tbl>
              <a:tblPr firstRow="1" firstCol="1" bandRow="1">
                <a:tableStyleId>{00A15C55-8517-42AA-B614-E9B94910E393}</a:tableStyleId>
              </a:tblPr>
              <a:tblGrid>
                <a:gridCol w="1339949">
                  <a:extLst>
                    <a:ext uri="{9D8B030D-6E8A-4147-A177-3AD203B41FA5}">
                      <a16:colId xmlns:a16="http://schemas.microsoft.com/office/drawing/2014/main" val="3906257132"/>
                    </a:ext>
                  </a:extLst>
                </a:gridCol>
                <a:gridCol w="2175869">
                  <a:extLst>
                    <a:ext uri="{9D8B030D-6E8A-4147-A177-3AD203B41FA5}">
                      <a16:colId xmlns:a16="http://schemas.microsoft.com/office/drawing/2014/main" val="797826248"/>
                    </a:ext>
                  </a:extLst>
                </a:gridCol>
                <a:gridCol w="1169357">
                  <a:extLst>
                    <a:ext uri="{9D8B030D-6E8A-4147-A177-3AD203B41FA5}">
                      <a16:colId xmlns:a16="http://schemas.microsoft.com/office/drawing/2014/main" val="3752245511"/>
                    </a:ext>
                  </a:extLst>
                </a:gridCol>
                <a:gridCol w="875082">
                  <a:extLst>
                    <a:ext uri="{9D8B030D-6E8A-4147-A177-3AD203B41FA5}">
                      <a16:colId xmlns:a16="http://schemas.microsoft.com/office/drawing/2014/main" val="866114665"/>
                    </a:ext>
                  </a:extLst>
                </a:gridCol>
              </a:tblGrid>
              <a:tr h="185464">
                <a:tc rowSpan="6">
                  <a:txBody>
                    <a:bodyPr/>
                    <a:lstStyle/>
                    <a:p>
                      <a:pPr algn="ctr">
                        <a:spcAft>
                          <a:spcPts val="0"/>
                        </a:spcAft>
                      </a:pPr>
                      <a:r>
                        <a:rPr lang="en-US" sz="1500" dirty="0">
                          <a:effectLst/>
                          <a:latin typeface="Aparajita" panose="02020603050405020304" pitchFamily="18" charset="0"/>
                          <a:cs typeface="Aparajita" panose="02020603050405020304" pitchFamily="18" charset="0"/>
                        </a:rPr>
                        <a:t>Land</a:t>
                      </a:r>
                      <a:r>
                        <a:rPr lang="th-TH" sz="1500" dirty="0">
                          <a:effectLst/>
                          <a:latin typeface="Aparajita" panose="02020603050405020304" pitchFamily="18" charset="0"/>
                        </a:rPr>
                        <a:t>-</a:t>
                      </a:r>
                      <a:r>
                        <a:rPr lang="en-US" sz="1500" dirty="0">
                          <a:effectLst/>
                          <a:latin typeface="Aparajita" panose="02020603050405020304" pitchFamily="18" charset="0"/>
                          <a:cs typeface="Aparajita" panose="02020603050405020304" pitchFamily="18" charset="0"/>
                        </a:rPr>
                        <a:t>Use practices </a:t>
                      </a:r>
                      <a:r>
                        <a:rPr lang="th-TH" sz="1500" dirty="0">
                          <a:effectLst/>
                          <a:latin typeface="Aparajita" panose="02020603050405020304" pitchFamily="18" charset="0"/>
                        </a:rPr>
                        <a:t>(</a:t>
                      </a:r>
                      <a:r>
                        <a:rPr lang="en-US" sz="1500" dirty="0">
                          <a:effectLst/>
                          <a:latin typeface="Aparajita" panose="02020603050405020304" pitchFamily="18" charset="0"/>
                          <a:cs typeface="Aparajita" panose="02020603050405020304" pitchFamily="18" charset="0"/>
                        </a:rPr>
                        <a:t>LUPR</a:t>
                      </a:r>
                      <a:r>
                        <a:rPr lang="th-TH" sz="1500" dirty="0">
                          <a:effectLst/>
                          <a:latin typeface="Aparajita" panose="02020603050405020304" pitchFamily="18" charset="0"/>
                        </a:rPr>
                        <a:t>)</a:t>
                      </a:r>
                      <a:endParaRPr lang="en-US" sz="1500" dirty="0">
                        <a:effectLst/>
                        <a:latin typeface="Aparajita" panose="02020603050405020304" pitchFamily="18" charset="0"/>
                        <a:ea typeface="Times New Roman" panose="02020603050405020304" pitchFamily="18" charset="0"/>
                        <a:cs typeface="Aparajita" panose="02020603050405020304" pitchFamily="18" charset="0"/>
                      </a:endParaRPr>
                    </a:p>
                  </a:txBody>
                  <a:tcPr marL="111278" marR="111278" marT="55639" marB="55639" anchor="ctr"/>
                </a:tc>
                <a:tc>
                  <a:txBody>
                    <a:bodyPr/>
                    <a:lstStyle/>
                    <a:p>
                      <a:pPr>
                        <a:spcAft>
                          <a:spcPts val="0"/>
                        </a:spcAft>
                      </a:pPr>
                      <a:r>
                        <a:rPr lang="en-US" sz="1500" dirty="0">
                          <a:effectLst/>
                          <a:latin typeface="Aparajita" panose="02020603050405020304" pitchFamily="18" charset="0"/>
                          <a:cs typeface="Aparajita" panose="02020603050405020304" pitchFamily="18" charset="0"/>
                        </a:rPr>
                        <a:t>Urbanized Population</a:t>
                      </a:r>
                      <a:endParaRPr lang="en-US" sz="1500" dirty="0">
                        <a:effectLst/>
                        <a:latin typeface="Aparajita" panose="02020603050405020304" pitchFamily="18" charset="0"/>
                        <a:ea typeface="Times New Roman" panose="02020603050405020304" pitchFamily="18" charset="0"/>
                        <a:cs typeface="Aparajita" panose="02020603050405020304" pitchFamily="18" charset="0"/>
                      </a:endParaRPr>
                    </a:p>
                  </a:txBody>
                  <a:tcPr marL="83459" marR="83459" marT="0" marB="0" anchor="ctr"/>
                </a:tc>
                <a:tc>
                  <a:txBody>
                    <a:bodyPr/>
                    <a:lstStyle/>
                    <a:p>
                      <a:pPr>
                        <a:spcAft>
                          <a:spcPts val="0"/>
                        </a:spcAft>
                      </a:pPr>
                      <a:r>
                        <a:rPr lang="en-US" sz="1500" dirty="0">
                          <a:effectLst/>
                          <a:latin typeface="Aparajita" panose="02020603050405020304" pitchFamily="18" charset="0"/>
                          <a:cs typeface="Aparajita" panose="02020603050405020304" pitchFamily="18" charset="0"/>
                        </a:rPr>
                        <a:t>People</a:t>
                      </a:r>
                      <a:endParaRPr lang="en-US" sz="1500" dirty="0">
                        <a:effectLst/>
                        <a:latin typeface="Aparajita" panose="02020603050405020304" pitchFamily="18" charset="0"/>
                        <a:ea typeface="Times New Roman" panose="02020603050405020304" pitchFamily="18" charset="0"/>
                        <a:cs typeface="Aparajita" panose="02020603050405020304" pitchFamily="18" charset="0"/>
                      </a:endParaRPr>
                    </a:p>
                  </a:txBody>
                  <a:tcPr marL="83459" marR="83459" marT="0" marB="0" anchor="ctr"/>
                </a:tc>
                <a:tc>
                  <a:txBody>
                    <a:bodyPr/>
                    <a:lstStyle/>
                    <a:p>
                      <a:pPr>
                        <a:spcAft>
                          <a:spcPts val="0"/>
                        </a:spcAft>
                      </a:pPr>
                      <a:r>
                        <a:rPr lang="en-US" sz="1500" dirty="0">
                          <a:effectLst/>
                          <a:latin typeface="Aparajita" panose="02020603050405020304" pitchFamily="18" charset="0"/>
                          <a:cs typeface="Aparajita" panose="02020603050405020304" pitchFamily="18" charset="0"/>
                        </a:rPr>
                        <a:t>UP</a:t>
                      </a:r>
                      <a:endParaRPr lang="en-US" sz="1500" dirty="0">
                        <a:effectLst/>
                        <a:latin typeface="Aparajita" panose="02020603050405020304" pitchFamily="18" charset="0"/>
                        <a:ea typeface="Times New Roman" panose="02020603050405020304" pitchFamily="18" charset="0"/>
                        <a:cs typeface="Aparajita" panose="02020603050405020304" pitchFamily="18" charset="0"/>
                      </a:endParaRPr>
                    </a:p>
                  </a:txBody>
                  <a:tcPr marL="83459" marR="83459" marT="0" marB="0" anchor="ctr"/>
                </a:tc>
                <a:extLst>
                  <a:ext uri="{0D108BD9-81ED-4DB2-BD59-A6C34878D82A}">
                    <a16:rowId xmlns:a16="http://schemas.microsoft.com/office/drawing/2014/main" val="312504630"/>
                  </a:ext>
                </a:extLst>
              </a:tr>
              <a:tr h="370927">
                <a:tc vMerge="1">
                  <a:txBody>
                    <a:bodyPr/>
                    <a:lstStyle/>
                    <a:p>
                      <a:endParaRPr lang="en-US"/>
                    </a:p>
                  </a:txBody>
                  <a:tcPr/>
                </a:tc>
                <a:tc>
                  <a:txBody>
                    <a:bodyPr/>
                    <a:lstStyle/>
                    <a:p>
                      <a:pPr>
                        <a:spcAft>
                          <a:spcPts val="0"/>
                        </a:spcAft>
                      </a:pPr>
                      <a:r>
                        <a:rPr lang="en-US" sz="1500">
                          <a:effectLst/>
                          <a:latin typeface="Aparajita" panose="02020603050405020304" pitchFamily="18" charset="0"/>
                          <a:cs typeface="Aparajita" panose="02020603050405020304" pitchFamily="18" charset="0"/>
                        </a:rPr>
                        <a:t>Urbanized Population Density</a:t>
                      </a:r>
                      <a:endParaRPr lang="en-US" sz="1500">
                        <a:effectLst/>
                        <a:latin typeface="Aparajita" panose="02020603050405020304" pitchFamily="18" charset="0"/>
                        <a:ea typeface="Times New Roman" panose="02020603050405020304" pitchFamily="18" charset="0"/>
                        <a:cs typeface="Aparajita" panose="02020603050405020304" pitchFamily="18" charset="0"/>
                      </a:endParaRPr>
                    </a:p>
                  </a:txBody>
                  <a:tcPr marL="83459" marR="83459" marT="0" marB="0" anchor="ctr"/>
                </a:tc>
                <a:tc>
                  <a:txBody>
                    <a:bodyPr/>
                    <a:lstStyle/>
                    <a:p>
                      <a:pPr>
                        <a:spcAft>
                          <a:spcPts val="0"/>
                        </a:spcAft>
                      </a:pPr>
                      <a:r>
                        <a:rPr lang="en-US" sz="1500">
                          <a:effectLst/>
                          <a:latin typeface="Aparajita" panose="02020603050405020304" pitchFamily="18" charset="0"/>
                          <a:cs typeface="Aparajita" panose="02020603050405020304" pitchFamily="18" charset="0"/>
                        </a:rPr>
                        <a:t>People</a:t>
                      </a:r>
                      <a:r>
                        <a:rPr lang="th-TH" sz="1500">
                          <a:effectLst/>
                          <a:latin typeface="Aparajita" panose="02020603050405020304" pitchFamily="18" charset="0"/>
                        </a:rPr>
                        <a:t> / </a:t>
                      </a:r>
                      <a:r>
                        <a:rPr lang="en-US" sz="1500">
                          <a:effectLst/>
                          <a:latin typeface="Aparajita" panose="02020603050405020304" pitchFamily="18" charset="0"/>
                          <a:cs typeface="Aparajita" panose="02020603050405020304" pitchFamily="18" charset="0"/>
                        </a:rPr>
                        <a:t>area; pp</a:t>
                      </a:r>
                      <a:r>
                        <a:rPr lang="th-TH" sz="1500">
                          <a:effectLst/>
                          <a:latin typeface="Aparajita" panose="02020603050405020304" pitchFamily="18" charset="0"/>
                        </a:rPr>
                        <a:t>/</a:t>
                      </a:r>
                      <a:r>
                        <a:rPr lang="en-US" sz="1500">
                          <a:effectLst/>
                          <a:latin typeface="Aparajita" panose="02020603050405020304" pitchFamily="18" charset="0"/>
                          <a:cs typeface="Aparajita" panose="02020603050405020304" pitchFamily="18" charset="0"/>
                        </a:rPr>
                        <a:t>km</a:t>
                      </a:r>
                      <a:r>
                        <a:rPr lang="en-US" sz="1500" baseline="30000">
                          <a:effectLst/>
                          <a:latin typeface="Aparajita" panose="02020603050405020304" pitchFamily="18" charset="0"/>
                          <a:cs typeface="Aparajita" panose="02020603050405020304" pitchFamily="18" charset="0"/>
                        </a:rPr>
                        <a:t>2</a:t>
                      </a:r>
                      <a:r>
                        <a:rPr lang="th-TH" sz="1500">
                          <a:effectLst/>
                          <a:latin typeface="Aparajita" panose="02020603050405020304" pitchFamily="18" charset="0"/>
                        </a:rPr>
                        <a:t> </a:t>
                      </a:r>
                      <a:endParaRPr lang="en-US" sz="1500">
                        <a:effectLst/>
                        <a:latin typeface="Aparajita" panose="02020603050405020304" pitchFamily="18" charset="0"/>
                        <a:ea typeface="Times New Roman" panose="02020603050405020304" pitchFamily="18" charset="0"/>
                        <a:cs typeface="Aparajita" panose="02020603050405020304" pitchFamily="18" charset="0"/>
                      </a:endParaRPr>
                    </a:p>
                  </a:txBody>
                  <a:tcPr marL="83459" marR="83459" marT="0" marB="0" anchor="ctr"/>
                </a:tc>
                <a:tc>
                  <a:txBody>
                    <a:bodyPr/>
                    <a:lstStyle/>
                    <a:p>
                      <a:pPr>
                        <a:spcAft>
                          <a:spcPts val="0"/>
                        </a:spcAft>
                      </a:pPr>
                      <a:r>
                        <a:rPr lang="en-US" sz="1500">
                          <a:effectLst/>
                          <a:latin typeface="Aparajita" panose="02020603050405020304" pitchFamily="18" charset="0"/>
                          <a:cs typeface="Aparajita" panose="02020603050405020304" pitchFamily="18" charset="0"/>
                        </a:rPr>
                        <a:t>UPD</a:t>
                      </a:r>
                      <a:endParaRPr lang="en-US" sz="1500">
                        <a:effectLst/>
                        <a:latin typeface="Aparajita" panose="02020603050405020304" pitchFamily="18" charset="0"/>
                        <a:ea typeface="Times New Roman" panose="02020603050405020304" pitchFamily="18" charset="0"/>
                        <a:cs typeface="Aparajita" panose="02020603050405020304" pitchFamily="18" charset="0"/>
                      </a:endParaRPr>
                    </a:p>
                  </a:txBody>
                  <a:tcPr marL="83459" marR="83459" marT="0" marB="0" anchor="ctr"/>
                </a:tc>
                <a:extLst>
                  <a:ext uri="{0D108BD9-81ED-4DB2-BD59-A6C34878D82A}">
                    <a16:rowId xmlns:a16="http://schemas.microsoft.com/office/drawing/2014/main" val="3290888719"/>
                  </a:ext>
                </a:extLst>
              </a:tr>
              <a:tr h="370927">
                <a:tc vMerge="1">
                  <a:txBody>
                    <a:bodyPr/>
                    <a:lstStyle/>
                    <a:p>
                      <a:endParaRPr lang="en-US"/>
                    </a:p>
                  </a:txBody>
                  <a:tcPr/>
                </a:tc>
                <a:tc>
                  <a:txBody>
                    <a:bodyPr/>
                    <a:lstStyle/>
                    <a:p>
                      <a:pPr>
                        <a:spcAft>
                          <a:spcPts val="0"/>
                        </a:spcAft>
                      </a:pPr>
                      <a:r>
                        <a:rPr lang="en-US" sz="1500">
                          <a:effectLst/>
                          <a:latin typeface="Aparajita" panose="02020603050405020304" pitchFamily="18" charset="0"/>
                          <a:cs typeface="Aparajita" panose="02020603050405020304" pitchFamily="18" charset="0"/>
                        </a:rPr>
                        <a:t>Agricultural Area</a:t>
                      </a:r>
                      <a:endParaRPr lang="en-US" sz="1500">
                        <a:effectLst/>
                        <a:latin typeface="Aparajita" panose="02020603050405020304" pitchFamily="18" charset="0"/>
                        <a:ea typeface="Times New Roman" panose="02020603050405020304" pitchFamily="18" charset="0"/>
                        <a:cs typeface="Aparajita" panose="02020603050405020304" pitchFamily="18" charset="0"/>
                      </a:endParaRPr>
                    </a:p>
                  </a:txBody>
                  <a:tcPr marL="83459" marR="83459" marT="0" marB="0" anchor="ctr"/>
                </a:tc>
                <a:tc>
                  <a:txBody>
                    <a:bodyPr/>
                    <a:lstStyle/>
                    <a:p>
                      <a:pPr>
                        <a:spcAft>
                          <a:spcPts val="0"/>
                        </a:spcAft>
                      </a:pPr>
                      <a:r>
                        <a:rPr lang="en-US" sz="1500">
                          <a:effectLst/>
                          <a:latin typeface="Aparajita" panose="02020603050405020304" pitchFamily="18" charset="0"/>
                          <a:cs typeface="Aparajita" panose="02020603050405020304" pitchFamily="18" charset="0"/>
                        </a:rPr>
                        <a:t>Square Meter; m</a:t>
                      </a:r>
                      <a:r>
                        <a:rPr lang="en-US" sz="1500" baseline="30000">
                          <a:effectLst/>
                          <a:latin typeface="Aparajita" panose="02020603050405020304" pitchFamily="18" charset="0"/>
                          <a:cs typeface="Aparajita" panose="02020603050405020304" pitchFamily="18" charset="0"/>
                        </a:rPr>
                        <a:t>2</a:t>
                      </a:r>
                      <a:endParaRPr lang="en-US" sz="1500">
                        <a:effectLst/>
                        <a:latin typeface="Aparajita" panose="02020603050405020304" pitchFamily="18" charset="0"/>
                        <a:ea typeface="Times New Roman" panose="02020603050405020304" pitchFamily="18" charset="0"/>
                        <a:cs typeface="Aparajita" panose="02020603050405020304" pitchFamily="18" charset="0"/>
                      </a:endParaRPr>
                    </a:p>
                  </a:txBody>
                  <a:tcPr marL="83459" marR="83459" marT="0" marB="0" anchor="ctr"/>
                </a:tc>
                <a:tc>
                  <a:txBody>
                    <a:bodyPr/>
                    <a:lstStyle/>
                    <a:p>
                      <a:pPr>
                        <a:spcAft>
                          <a:spcPts val="0"/>
                        </a:spcAft>
                      </a:pPr>
                      <a:r>
                        <a:rPr lang="en-US" sz="1500">
                          <a:effectLst/>
                          <a:latin typeface="Aparajita" panose="02020603050405020304" pitchFamily="18" charset="0"/>
                          <a:cs typeface="Aparajita" panose="02020603050405020304" pitchFamily="18" charset="0"/>
                        </a:rPr>
                        <a:t>AA</a:t>
                      </a:r>
                      <a:endParaRPr lang="en-US" sz="1500">
                        <a:effectLst/>
                        <a:latin typeface="Aparajita" panose="02020603050405020304" pitchFamily="18" charset="0"/>
                        <a:ea typeface="Times New Roman" panose="02020603050405020304" pitchFamily="18" charset="0"/>
                        <a:cs typeface="Aparajita" panose="02020603050405020304" pitchFamily="18" charset="0"/>
                      </a:endParaRPr>
                    </a:p>
                  </a:txBody>
                  <a:tcPr marL="83459" marR="83459" marT="0" marB="0" anchor="ctr"/>
                </a:tc>
                <a:extLst>
                  <a:ext uri="{0D108BD9-81ED-4DB2-BD59-A6C34878D82A}">
                    <a16:rowId xmlns:a16="http://schemas.microsoft.com/office/drawing/2014/main" val="2002160211"/>
                  </a:ext>
                </a:extLst>
              </a:tr>
              <a:tr h="370927">
                <a:tc vMerge="1">
                  <a:txBody>
                    <a:bodyPr/>
                    <a:lstStyle/>
                    <a:p>
                      <a:endParaRPr lang="en-US"/>
                    </a:p>
                  </a:txBody>
                  <a:tcPr/>
                </a:tc>
                <a:tc>
                  <a:txBody>
                    <a:bodyPr/>
                    <a:lstStyle/>
                    <a:p>
                      <a:pPr>
                        <a:spcAft>
                          <a:spcPts val="0"/>
                        </a:spcAft>
                      </a:pPr>
                      <a:r>
                        <a:rPr lang="en-US" sz="1500" dirty="0">
                          <a:effectLst/>
                          <a:latin typeface="Aparajita" panose="02020603050405020304" pitchFamily="18" charset="0"/>
                          <a:cs typeface="Aparajita" panose="02020603050405020304" pitchFamily="18" charset="0"/>
                        </a:rPr>
                        <a:t>Agricultural Buffer Area</a:t>
                      </a:r>
                      <a:endParaRPr lang="en-US" sz="1500" dirty="0">
                        <a:effectLst/>
                        <a:latin typeface="Aparajita" panose="02020603050405020304" pitchFamily="18" charset="0"/>
                        <a:ea typeface="Times New Roman" panose="02020603050405020304" pitchFamily="18" charset="0"/>
                        <a:cs typeface="Aparajita" panose="02020603050405020304" pitchFamily="18" charset="0"/>
                      </a:endParaRPr>
                    </a:p>
                  </a:txBody>
                  <a:tcPr marL="83459" marR="83459" marT="0" marB="0" anchor="ctr"/>
                </a:tc>
                <a:tc>
                  <a:txBody>
                    <a:bodyPr/>
                    <a:lstStyle/>
                    <a:p>
                      <a:pPr>
                        <a:spcAft>
                          <a:spcPts val="0"/>
                        </a:spcAft>
                      </a:pPr>
                      <a:r>
                        <a:rPr lang="en-US" sz="1500">
                          <a:effectLst/>
                          <a:latin typeface="Aparajita" panose="02020603050405020304" pitchFamily="18" charset="0"/>
                          <a:cs typeface="Aparajita" panose="02020603050405020304" pitchFamily="18" charset="0"/>
                        </a:rPr>
                        <a:t>Square Meter; m</a:t>
                      </a:r>
                      <a:r>
                        <a:rPr lang="en-US" sz="1500" baseline="30000">
                          <a:effectLst/>
                          <a:latin typeface="Aparajita" panose="02020603050405020304" pitchFamily="18" charset="0"/>
                          <a:cs typeface="Aparajita" panose="02020603050405020304" pitchFamily="18" charset="0"/>
                        </a:rPr>
                        <a:t>2</a:t>
                      </a:r>
                      <a:endParaRPr lang="en-US" sz="1500">
                        <a:effectLst/>
                        <a:latin typeface="Aparajita" panose="02020603050405020304" pitchFamily="18" charset="0"/>
                        <a:ea typeface="Times New Roman" panose="02020603050405020304" pitchFamily="18" charset="0"/>
                        <a:cs typeface="Aparajita" panose="02020603050405020304" pitchFamily="18" charset="0"/>
                      </a:endParaRPr>
                    </a:p>
                  </a:txBody>
                  <a:tcPr marL="83459" marR="83459" marT="0" marB="0" anchor="ctr"/>
                </a:tc>
                <a:tc>
                  <a:txBody>
                    <a:bodyPr/>
                    <a:lstStyle/>
                    <a:p>
                      <a:pPr>
                        <a:spcAft>
                          <a:spcPts val="0"/>
                        </a:spcAft>
                      </a:pPr>
                      <a:r>
                        <a:rPr lang="en-US" sz="1500">
                          <a:effectLst/>
                          <a:latin typeface="Aparajita" panose="02020603050405020304" pitchFamily="18" charset="0"/>
                          <a:cs typeface="Aparajita" panose="02020603050405020304" pitchFamily="18" charset="0"/>
                        </a:rPr>
                        <a:t>ABA</a:t>
                      </a:r>
                      <a:endParaRPr lang="en-US" sz="1500">
                        <a:effectLst/>
                        <a:latin typeface="Aparajita" panose="02020603050405020304" pitchFamily="18" charset="0"/>
                        <a:ea typeface="Times New Roman" panose="02020603050405020304" pitchFamily="18" charset="0"/>
                        <a:cs typeface="Aparajita" panose="02020603050405020304" pitchFamily="18" charset="0"/>
                      </a:endParaRPr>
                    </a:p>
                  </a:txBody>
                  <a:tcPr marL="83459" marR="83459" marT="0" marB="0" anchor="ctr"/>
                </a:tc>
                <a:extLst>
                  <a:ext uri="{0D108BD9-81ED-4DB2-BD59-A6C34878D82A}">
                    <a16:rowId xmlns:a16="http://schemas.microsoft.com/office/drawing/2014/main" val="3502152172"/>
                  </a:ext>
                </a:extLst>
              </a:tr>
              <a:tr h="370927">
                <a:tc vMerge="1">
                  <a:txBody>
                    <a:bodyPr/>
                    <a:lstStyle/>
                    <a:p>
                      <a:endParaRPr lang="en-US"/>
                    </a:p>
                  </a:txBody>
                  <a:tcPr/>
                </a:tc>
                <a:tc>
                  <a:txBody>
                    <a:bodyPr/>
                    <a:lstStyle/>
                    <a:p>
                      <a:pPr>
                        <a:spcAft>
                          <a:spcPts val="0"/>
                        </a:spcAft>
                      </a:pPr>
                      <a:r>
                        <a:rPr lang="en-US" sz="1500">
                          <a:effectLst/>
                          <a:latin typeface="Aparajita" panose="02020603050405020304" pitchFamily="18" charset="0"/>
                          <a:cs typeface="Aparajita" panose="02020603050405020304" pitchFamily="18" charset="0"/>
                        </a:rPr>
                        <a:t>Industrial Wastewater Discharge</a:t>
                      </a:r>
                      <a:endParaRPr lang="en-US" sz="1500">
                        <a:effectLst/>
                        <a:latin typeface="Aparajita" panose="02020603050405020304" pitchFamily="18" charset="0"/>
                        <a:ea typeface="Times New Roman" panose="02020603050405020304" pitchFamily="18" charset="0"/>
                        <a:cs typeface="Aparajita" panose="02020603050405020304" pitchFamily="18" charset="0"/>
                      </a:endParaRPr>
                    </a:p>
                  </a:txBody>
                  <a:tcPr marL="83459" marR="83459" marT="0" marB="0" anchor="ctr"/>
                </a:tc>
                <a:tc>
                  <a:txBody>
                    <a:bodyPr/>
                    <a:lstStyle/>
                    <a:p>
                      <a:pPr>
                        <a:spcAft>
                          <a:spcPts val="0"/>
                        </a:spcAft>
                      </a:pPr>
                      <a:r>
                        <a:rPr lang="en-US" sz="1500">
                          <a:effectLst/>
                          <a:latin typeface="Aparajita" panose="02020603050405020304" pitchFamily="18" charset="0"/>
                          <a:cs typeface="Aparajita" panose="02020603050405020304" pitchFamily="18" charset="0"/>
                        </a:rPr>
                        <a:t>Cubic meter; m</a:t>
                      </a:r>
                      <a:r>
                        <a:rPr lang="en-US" sz="1500" baseline="30000">
                          <a:effectLst/>
                          <a:latin typeface="Aparajita" panose="02020603050405020304" pitchFamily="18" charset="0"/>
                          <a:cs typeface="Aparajita" panose="02020603050405020304" pitchFamily="18" charset="0"/>
                        </a:rPr>
                        <a:t>3</a:t>
                      </a:r>
                      <a:endParaRPr lang="en-US" sz="1500">
                        <a:effectLst/>
                        <a:latin typeface="Aparajita" panose="02020603050405020304" pitchFamily="18" charset="0"/>
                        <a:ea typeface="Times New Roman" panose="02020603050405020304" pitchFamily="18" charset="0"/>
                        <a:cs typeface="Aparajita" panose="02020603050405020304" pitchFamily="18" charset="0"/>
                      </a:endParaRPr>
                    </a:p>
                  </a:txBody>
                  <a:tcPr marL="83459" marR="83459" marT="0" marB="0" anchor="ctr"/>
                </a:tc>
                <a:tc>
                  <a:txBody>
                    <a:bodyPr/>
                    <a:lstStyle/>
                    <a:p>
                      <a:pPr>
                        <a:spcAft>
                          <a:spcPts val="0"/>
                        </a:spcAft>
                      </a:pPr>
                      <a:r>
                        <a:rPr lang="en-US" sz="1500">
                          <a:effectLst/>
                          <a:latin typeface="Aparajita" panose="02020603050405020304" pitchFamily="18" charset="0"/>
                          <a:cs typeface="Aparajita" panose="02020603050405020304" pitchFamily="18" charset="0"/>
                        </a:rPr>
                        <a:t>IWD</a:t>
                      </a:r>
                      <a:endParaRPr lang="en-US" sz="1500">
                        <a:effectLst/>
                        <a:latin typeface="Aparajita" panose="02020603050405020304" pitchFamily="18" charset="0"/>
                        <a:ea typeface="Times New Roman" panose="02020603050405020304" pitchFamily="18" charset="0"/>
                        <a:cs typeface="Aparajita" panose="02020603050405020304" pitchFamily="18" charset="0"/>
                      </a:endParaRPr>
                    </a:p>
                  </a:txBody>
                  <a:tcPr marL="83459" marR="83459" marT="0" marB="0" anchor="ctr"/>
                </a:tc>
                <a:extLst>
                  <a:ext uri="{0D108BD9-81ED-4DB2-BD59-A6C34878D82A}">
                    <a16:rowId xmlns:a16="http://schemas.microsoft.com/office/drawing/2014/main" val="2456551578"/>
                  </a:ext>
                </a:extLst>
              </a:tr>
              <a:tr h="370927">
                <a:tc vMerge="1">
                  <a:txBody>
                    <a:bodyPr/>
                    <a:lstStyle/>
                    <a:p>
                      <a:endParaRPr lang="en-US"/>
                    </a:p>
                  </a:txBody>
                  <a:tcPr/>
                </a:tc>
                <a:tc>
                  <a:txBody>
                    <a:bodyPr/>
                    <a:lstStyle/>
                    <a:p>
                      <a:pPr>
                        <a:spcAft>
                          <a:spcPts val="0"/>
                        </a:spcAft>
                      </a:pPr>
                      <a:r>
                        <a:rPr lang="en-US" sz="1500">
                          <a:effectLst/>
                          <a:latin typeface="Aparajita" panose="02020603050405020304" pitchFamily="18" charset="0"/>
                          <a:cs typeface="Aparajita" panose="02020603050405020304" pitchFamily="18" charset="0"/>
                        </a:rPr>
                        <a:t>Industrial Distance to Stream</a:t>
                      </a:r>
                      <a:endParaRPr lang="en-US" sz="1500">
                        <a:effectLst/>
                        <a:latin typeface="Aparajita" panose="02020603050405020304" pitchFamily="18" charset="0"/>
                        <a:ea typeface="Times New Roman" panose="02020603050405020304" pitchFamily="18" charset="0"/>
                        <a:cs typeface="Aparajita" panose="02020603050405020304" pitchFamily="18" charset="0"/>
                      </a:endParaRPr>
                    </a:p>
                  </a:txBody>
                  <a:tcPr marL="83459" marR="83459" marT="0" marB="0" anchor="ctr"/>
                </a:tc>
                <a:tc>
                  <a:txBody>
                    <a:bodyPr/>
                    <a:lstStyle/>
                    <a:p>
                      <a:pPr>
                        <a:spcAft>
                          <a:spcPts val="0"/>
                        </a:spcAft>
                      </a:pPr>
                      <a:r>
                        <a:rPr lang="en-US" sz="1500">
                          <a:effectLst/>
                          <a:latin typeface="Aparajita" panose="02020603050405020304" pitchFamily="18" charset="0"/>
                          <a:cs typeface="Aparajita" panose="02020603050405020304" pitchFamily="18" charset="0"/>
                        </a:rPr>
                        <a:t>Meter; m</a:t>
                      </a:r>
                      <a:endParaRPr lang="en-US" sz="1500">
                        <a:effectLst/>
                        <a:latin typeface="Aparajita" panose="02020603050405020304" pitchFamily="18" charset="0"/>
                        <a:ea typeface="Times New Roman" panose="02020603050405020304" pitchFamily="18" charset="0"/>
                        <a:cs typeface="Aparajita" panose="02020603050405020304" pitchFamily="18" charset="0"/>
                      </a:endParaRPr>
                    </a:p>
                  </a:txBody>
                  <a:tcPr marL="83459" marR="83459" marT="0" marB="0" anchor="ctr"/>
                </a:tc>
                <a:tc>
                  <a:txBody>
                    <a:bodyPr/>
                    <a:lstStyle/>
                    <a:p>
                      <a:pPr>
                        <a:spcAft>
                          <a:spcPts val="0"/>
                        </a:spcAft>
                      </a:pPr>
                      <a:r>
                        <a:rPr lang="en-US" sz="1500">
                          <a:effectLst/>
                          <a:latin typeface="Aparajita" panose="02020603050405020304" pitchFamily="18" charset="0"/>
                          <a:cs typeface="Aparajita" panose="02020603050405020304" pitchFamily="18" charset="0"/>
                        </a:rPr>
                        <a:t>IDS</a:t>
                      </a:r>
                      <a:endParaRPr lang="en-US" sz="1500">
                        <a:effectLst/>
                        <a:latin typeface="Aparajita" panose="02020603050405020304" pitchFamily="18" charset="0"/>
                        <a:ea typeface="Times New Roman" panose="02020603050405020304" pitchFamily="18" charset="0"/>
                        <a:cs typeface="Aparajita" panose="02020603050405020304" pitchFamily="18" charset="0"/>
                      </a:endParaRPr>
                    </a:p>
                  </a:txBody>
                  <a:tcPr marL="83459" marR="83459" marT="0" marB="0" anchor="ctr"/>
                </a:tc>
                <a:extLst>
                  <a:ext uri="{0D108BD9-81ED-4DB2-BD59-A6C34878D82A}">
                    <a16:rowId xmlns:a16="http://schemas.microsoft.com/office/drawing/2014/main" val="535319145"/>
                  </a:ext>
                </a:extLst>
              </a:tr>
              <a:tr h="213283">
                <a:tc rowSpan="3">
                  <a:txBody>
                    <a:bodyPr/>
                    <a:lstStyle/>
                    <a:p>
                      <a:pPr algn="ctr">
                        <a:spcAft>
                          <a:spcPts val="0"/>
                        </a:spcAft>
                      </a:pPr>
                      <a:r>
                        <a:rPr lang="th-TH" sz="1500">
                          <a:effectLst/>
                          <a:latin typeface="Aparajita" panose="02020603050405020304" pitchFamily="18" charset="0"/>
                        </a:rPr>
                        <a:t>* </a:t>
                      </a:r>
                      <a:r>
                        <a:rPr lang="en-US" sz="1500">
                          <a:effectLst/>
                          <a:latin typeface="Aparajita" panose="02020603050405020304" pitchFamily="18" charset="0"/>
                          <a:cs typeface="Aparajita" panose="02020603050405020304" pitchFamily="18" charset="0"/>
                        </a:rPr>
                        <a:t>Land</a:t>
                      </a:r>
                      <a:r>
                        <a:rPr lang="th-TH" sz="1500">
                          <a:effectLst/>
                          <a:latin typeface="Aparajita" panose="02020603050405020304" pitchFamily="18" charset="0"/>
                        </a:rPr>
                        <a:t>-</a:t>
                      </a:r>
                      <a:r>
                        <a:rPr lang="en-US" sz="1500">
                          <a:effectLst/>
                          <a:latin typeface="Aparajita" panose="02020603050405020304" pitchFamily="18" charset="0"/>
                          <a:cs typeface="Aparajita" panose="02020603050405020304" pitchFamily="18" charset="0"/>
                        </a:rPr>
                        <a:t>Use patterns</a:t>
                      </a:r>
                    </a:p>
                    <a:p>
                      <a:pPr algn="ctr">
                        <a:spcAft>
                          <a:spcPts val="0"/>
                        </a:spcAft>
                      </a:pPr>
                      <a:r>
                        <a:rPr lang="th-TH" sz="1500">
                          <a:effectLst/>
                          <a:latin typeface="Aparajita" panose="02020603050405020304" pitchFamily="18" charset="0"/>
                        </a:rPr>
                        <a:t>(</a:t>
                      </a:r>
                      <a:r>
                        <a:rPr lang="en-US" sz="1500">
                          <a:effectLst/>
                          <a:latin typeface="Aparajita" panose="02020603050405020304" pitchFamily="18" charset="0"/>
                          <a:cs typeface="Aparajita" panose="02020603050405020304" pitchFamily="18" charset="0"/>
                        </a:rPr>
                        <a:t>LUPA</a:t>
                      </a:r>
                      <a:r>
                        <a:rPr lang="th-TH" sz="1500">
                          <a:effectLst/>
                          <a:latin typeface="Aparajita" panose="02020603050405020304" pitchFamily="18" charset="0"/>
                        </a:rPr>
                        <a:t>)</a:t>
                      </a:r>
                      <a:endParaRPr lang="en-US" sz="1500">
                        <a:effectLst/>
                        <a:latin typeface="Aparajita" panose="02020603050405020304" pitchFamily="18" charset="0"/>
                        <a:ea typeface="Times New Roman" panose="02020603050405020304" pitchFamily="18" charset="0"/>
                        <a:cs typeface="Aparajita" panose="02020603050405020304" pitchFamily="18" charset="0"/>
                      </a:endParaRPr>
                    </a:p>
                  </a:txBody>
                  <a:tcPr marL="111278" marR="111278" marT="55639" marB="55639" anchor="ctr"/>
                </a:tc>
                <a:tc>
                  <a:txBody>
                    <a:bodyPr/>
                    <a:lstStyle/>
                    <a:p>
                      <a:pPr>
                        <a:spcAft>
                          <a:spcPts val="0"/>
                        </a:spcAft>
                      </a:pPr>
                      <a:r>
                        <a:rPr lang="en-US" sz="1500">
                          <a:effectLst/>
                          <a:latin typeface="Aparajita" panose="02020603050405020304" pitchFamily="18" charset="0"/>
                          <a:cs typeface="Aparajita" panose="02020603050405020304" pitchFamily="18" charset="0"/>
                        </a:rPr>
                        <a:t>Urbanization </a:t>
                      </a:r>
                      <a:endParaRPr lang="en-US" sz="1500">
                        <a:effectLst/>
                        <a:latin typeface="Aparajita" panose="02020603050405020304" pitchFamily="18" charset="0"/>
                        <a:ea typeface="Times New Roman" panose="02020603050405020304" pitchFamily="18" charset="0"/>
                        <a:cs typeface="Aparajita" panose="02020603050405020304" pitchFamily="18" charset="0"/>
                      </a:endParaRPr>
                    </a:p>
                  </a:txBody>
                  <a:tcPr marL="83459" marR="83459" marT="0" marB="0" anchor="ctr"/>
                </a:tc>
                <a:tc>
                  <a:txBody>
                    <a:bodyPr/>
                    <a:lstStyle/>
                    <a:p>
                      <a:pPr>
                        <a:spcAft>
                          <a:spcPts val="0"/>
                        </a:spcAft>
                      </a:pPr>
                      <a:r>
                        <a:rPr lang="en-US" sz="1500">
                          <a:effectLst/>
                          <a:latin typeface="Aparajita" panose="02020603050405020304" pitchFamily="18" charset="0"/>
                          <a:cs typeface="Aparajita" panose="02020603050405020304" pitchFamily="18" charset="0"/>
                        </a:rPr>
                        <a:t>Non </a:t>
                      </a:r>
                      <a:endParaRPr lang="en-US" sz="1500">
                        <a:effectLst/>
                        <a:latin typeface="Aparajita" panose="02020603050405020304" pitchFamily="18" charset="0"/>
                        <a:ea typeface="Times New Roman" panose="02020603050405020304" pitchFamily="18" charset="0"/>
                        <a:cs typeface="Aparajita" panose="02020603050405020304" pitchFamily="18" charset="0"/>
                      </a:endParaRPr>
                    </a:p>
                  </a:txBody>
                  <a:tcPr marL="83459" marR="83459" marT="0" marB="0" anchor="ctr"/>
                </a:tc>
                <a:tc>
                  <a:txBody>
                    <a:bodyPr/>
                    <a:lstStyle/>
                    <a:p>
                      <a:pPr>
                        <a:spcAft>
                          <a:spcPts val="0"/>
                        </a:spcAft>
                      </a:pPr>
                      <a:r>
                        <a:rPr lang="en-US" sz="1500">
                          <a:effectLst/>
                          <a:latin typeface="Aparajita" panose="02020603050405020304" pitchFamily="18" charset="0"/>
                          <a:cs typeface="Aparajita" panose="02020603050405020304" pitchFamily="18" charset="0"/>
                        </a:rPr>
                        <a:t>UZ</a:t>
                      </a:r>
                      <a:endParaRPr lang="en-US" sz="1500">
                        <a:effectLst/>
                        <a:latin typeface="Aparajita" panose="02020603050405020304" pitchFamily="18" charset="0"/>
                        <a:ea typeface="Times New Roman" panose="02020603050405020304" pitchFamily="18" charset="0"/>
                        <a:cs typeface="Aparajita" panose="02020603050405020304" pitchFamily="18" charset="0"/>
                      </a:endParaRPr>
                    </a:p>
                  </a:txBody>
                  <a:tcPr marL="83459" marR="83459" marT="0" marB="0" anchor="ctr"/>
                </a:tc>
                <a:extLst>
                  <a:ext uri="{0D108BD9-81ED-4DB2-BD59-A6C34878D82A}">
                    <a16:rowId xmlns:a16="http://schemas.microsoft.com/office/drawing/2014/main" val="3070280219"/>
                  </a:ext>
                </a:extLst>
              </a:tr>
              <a:tr h="213283">
                <a:tc vMerge="1">
                  <a:txBody>
                    <a:bodyPr/>
                    <a:lstStyle/>
                    <a:p>
                      <a:endParaRPr lang="en-US"/>
                    </a:p>
                  </a:txBody>
                  <a:tcPr/>
                </a:tc>
                <a:tc>
                  <a:txBody>
                    <a:bodyPr/>
                    <a:lstStyle/>
                    <a:p>
                      <a:pPr>
                        <a:spcAft>
                          <a:spcPts val="0"/>
                        </a:spcAft>
                      </a:pPr>
                      <a:r>
                        <a:rPr lang="en-US" sz="1500">
                          <a:effectLst/>
                          <a:latin typeface="Aparajita" panose="02020603050405020304" pitchFamily="18" charset="0"/>
                          <a:cs typeface="Aparajita" panose="02020603050405020304" pitchFamily="18" charset="0"/>
                        </a:rPr>
                        <a:t>Agriculture</a:t>
                      </a:r>
                      <a:endParaRPr lang="en-US" sz="1500">
                        <a:effectLst/>
                        <a:latin typeface="Aparajita" panose="02020603050405020304" pitchFamily="18" charset="0"/>
                        <a:ea typeface="Times New Roman" panose="02020603050405020304" pitchFamily="18" charset="0"/>
                        <a:cs typeface="Aparajita" panose="02020603050405020304" pitchFamily="18" charset="0"/>
                      </a:endParaRPr>
                    </a:p>
                  </a:txBody>
                  <a:tcPr marL="83459" marR="83459" marT="0" marB="0" anchor="ctr"/>
                </a:tc>
                <a:tc>
                  <a:txBody>
                    <a:bodyPr/>
                    <a:lstStyle/>
                    <a:p>
                      <a:pPr>
                        <a:spcAft>
                          <a:spcPts val="0"/>
                        </a:spcAft>
                      </a:pPr>
                      <a:r>
                        <a:rPr lang="en-US" sz="1500">
                          <a:effectLst/>
                          <a:latin typeface="Aparajita" panose="02020603050405020304" pitchFamily="18" charset="0"/>
                          <a:cs typeface="Aparajita" panose="02020603050405020304" pitchFamily="18" charset="0"/>
                        </a:rPr>
                        <a:t>Non </a:t>
                      </a:r>
                      <a:endParaRPr lang="en-US" sz="1500">
                        <a:effectLst/>
                        <a:latin typeface="Aparajita" panose="02020603050405020304" pitchFamily="18" charset="0"/>
                        <a:ea typeface="Times New Roman" panose="02020603050405020304" pitchFamily="18" charset="0"/>
                        <a:cs typeface="Aparajita" panose="02020603050405020304" pitchFamily="18" charset="0"/>
                      </a:endParaRPr>
                    </a:p>
                  </a:txBody>
                  <a:tcPr marL="83459" marR="83459" marT="0" marB="0" anchor="ctr"/>
                </a:tc>
                <a:tc>
                  <a:txBody>
                    <a:bodyPr/>
                    <a:lstStyle/>
                    <a:p>
                      <a:pPr>
                        <a:spcAft>
                          <a:spcPts val="0"/>
                        </a:spcAft>
                      </a:pPr>
                      <a:r>
                        <a:rPr lang="en-US" sz="1500">
                          <a:effectLst/>
                          <a:latin typeface="Aparajita" panose="02020603050405020304" pitchFamily="18" charset="0"/>
                          <a:cs typeface="Aparajita" panose="02020603050405020304" pitchFamily="18" charset="0"/>
                        </a:rPr>
                        <a:t>AC</a:t>
                      </a:r>
                      <a:endParaRPr lang="en-US" sz="1500">
                        <a:effectLst/>
                        <a:latin typeface="Aparajita" panose="02020603050405020304" pitchFamily="18" charset="0"/>
                        <a:ea typeface="Times New Roman" panose="02020603050405020304" pitchFamily="18" charset="0"/>
                        <a:cs typeface="Aparajita" panose="02020603050405020304" pitchFamily="18" charset="0"/>
                      </a:endParaRPr>
                    </a:p>
                  </a:txBody>
                  <a:tcPr marL="83459" marR="83459" marT="0" marB="0" anchor="ctr"/>
                </a:tc>
                <a:extLst>
                  <a:ext uri="{0D108BD9-81ED-4DB2-BD59-A6C34878D82A}">
                    <a16:rowId xmlns:a16="http://schemas.microsoft.com/office/drawing/2014/main" val="1713549620"/>
                  </a:ext>
                </a:extLst>
              </a:tr>
              <a:tr h="213283">
                <a:tc vMerge="1">
                  <a:txBody>
                    <a:bodyPr/>
                    <a:lstStyle/>
                    <a:p>
                      <a:endParaRPr lang="en-US"/>
                    </a:p>
                  </a:txBody>
                  <a:tcPr/>
                </a:tc>
                <a:tc>
                  <a:txBody>
                    <a:bodyPr/>
                    <a:lstStyle/>
                    <a:p>
                      <a:pPr>
                        <a:spcAft>
                          <a:spcPts val="0"/>
                        </a:spcAft>
                      </a:pPr>
                      <a:r>
                        <a:rPr lang="en-US" sz="1500">
                          <a:effectLst/>
                          <a:latin typeface="Aparajita" panose="02020603050405020304" pitchFamily="18" charset="0"/>
                          <a:cs typeface="Aparajita" panose="02020603050405020304" pitchFamily="18" charset="0"/>
                        </a:rPr>
                        <a:t>Industry </a:t>
                      </a:r>
                      <a:endParaRPr lang="en-US" sz="1500">
                        <a:effectLst/>
                        <a:latin typeface="Aparajita" panose="02020603050405020304" pitchFamily="18" charset="0"/>
                        <a:ea typeface="Times New Roman" panose="02020603050405020304" pitchFamily="18" charset="0"/>
                        <a:cs typeface="Aparajita" panose="02020603050405020304" pitchFamily="18" charset="0"/>
                      </a:endParaRPr>
                    </a:p>
                  </a:txBody>
                  <a:tcPr marL="83459" marR="83459" marT="0" marB="0" anchor="ctr"/>
                </a:tc>
                <a:tc>
                  <a:txBody>
                    <a:bodyPr/>
                    <a:lstStyle/>
                    <a:p>
                      <a:pPr>
                        <a:spcAft>
                          <a:spcPts val="0"/>
                        </a:spcAft>
                      </a:pPr>
                      <a:r>
                        <a:rPr lang="en-US" sz="1500">
                          <a:effectLst/>
                          <a:latin typeface="Aparajita" panose="02020603050405020304" pitchFamily="18" charset="0"/>
                          <a:cs typeface="Aparajita" panose="02020603050405020304" pitchFamily="18" charset="0"/>
                        </a:rPr>
                        <a:t>Non </a:t>
                      </a:r>
                      <a:endParaRPr lang="en-US" sz="1500">
                        <a:effectLst/>
                        <a:latin typeface="Aparajita" panose="02020603050405020304" pitchFamily="18" charset="0"/>
                        <a:ea typeface="Times New Roman" panose="02020603050405020304" pitchFamily="18" charset="0"/>
                        <a:cs typeface="Aparajita" panose="02020603050405020304" pitchFamily="18" charset="0"/>
                      </a:endParaRPr>
                    </a:p>
                  </a:txBody>
                  <a:tcPr marL="83459" marR="83459" marT="0" marB="0" anchor="ctr"/>
                </a:tc>
                <a:tc>
                  <a:txBody>
                    <a:bodyPr/>
                    <a:lstStyle/>
                    <a:p>
                      <a:pPr>
                        <a:spcAft>
                          <a:spcPts val="0"/>
                        </a:spcAft>
                      </a:pPr>
                      <a:r>
                        <a:rPr lang="en-US" sz="1500" dirty="0">
                          <a:effectLst/>
                          <a:latin typeface="Aparajita" panose="02020603050405020304" pitchFamily="18" charset="0"/>
                          <a:cs typeface="Aparajita" panose="02020603050405020304" pitchFamily="18" charset="0"/>
                        </a:rPr>
                        <a:t>IT</a:t>
                      </a:r>
                      <a:endParaRPr lang="en-US" sz="1500" dirty="0">
                        <a:effectLst/>
                        <a:latin typeface="Aparajita" panose="02020603050405020304" pitchFamily="18" charset="0"/>
                        <a:ea typeface="Times New Roman" panose="02020603050405020304" pitchFamily="18" charset="0"/>
                        <a:cs typeface="Aparajita" panose="02020603050405020304" pitchFamily="18" charset="0"/>
                      </a:endParaRPr>
                    </a:p>
                  </a:txBody>
                  <a:tcPr marL="83459" marR="83459" marT="0" marB="0" anchor="ctr"/>
                </a:tc>
                <a:extLst>
                  <a:ext uri="{0D108BD9-81ED-4DB2-BD59-A6C34878D82A}">
                    <a16:rowId xmlns:a16="http://schemas.microsoft.com/office/drawing/2014/main" val="298664535"/>
                  </a:ext>
                </a:extLst>
              </a:tr>
            </a:tbl>
          </a:graphicData>
        </a:graphic>
      </p:graphicFrame>
    </p:spTree>
    <p:extLst>
      <p:ext uri="{BB962C8B-B14F-4D97-AF65-F5344CB8AC3E}">
        <p14:creationId xmlns:p14="http://schemas.microsoft.com/office/powerpoint/2010/main" val="1545322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234" y="116632"/>
            <a:ext cx="8229600" cy="560096"/>
          </a:xfrm>
        </p:spPr>
        <p:txBody>
          <a:bodyPr>
            <a:noAutofit/>
          </a:bodyPr>
          <a:lstStyle/>
          <a:p>
            <a:r>
              <a:rPr lang="en-US" sz="3600" b="1" dirty="0">
                <a:latin typeface="+mn-lt"/>
              </a:rPr>
              <a:t>Nitrogen fate and transport </a:t>
            </a:r>
            <a:endParaRPr lang="th-TH" sz="3600" dirty="0">
              <a:latin typeface="+mn-lt"/>
            </a:endParaRPr>
          </a:p>
        </p:txBody>
      </p:sp>
      <p:pic>
        <p:nvPicPr>
          <p:cNvPr id="5" name="Picture 4"/>
          <p:cNvPicPr/>
          <p:nvPr/>
        </p:nvPicPr>
        <p:blipFill>
          <a:blip r:embed="rId2" cstate="print"/>
          <a:srcRect/>
          <a:stretch>
            <a:fillRect/>
          </a:stretch>
        </p:blipFill>
        <p:spPr bwMode="auto">
          <a:xfrm>
            <a:off x="1667508" y="744162"/>
            <a:ext cx="8856984" cy="5997206"/>
          </a:xfrm>
          <a:prstGeom prst="rect">
            <a:avLst/>
          </a:prstGeom>
          <a:noFill/>
          <a:ln w="3175">
            <a:solidFill>
              <a:schemeClr val="tx1"/>
            </a:solid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188640"/>
            <a:ext cx="8229600" cy="360040"/>
          </a:xfrm>
        </p:spPr>
        <p:txBody>
          <a:bodyPr>
            <a:noAutofit/>
          </a:bodyPr>
          <a:lstStyle/>
          <a:p>
            <a:r>
              <a:rPr lang="en-US" sz="2800" b="1" dirty="0">
                <a:solidFill>
                  <a:schemeClr val="accent1">
                    <a:lumMod val="75000"/>
                  </a:schemeClr>
                </a:solidFill>
                <a:latin typeface="+mn-lt"/>
                <a:ea typeface="Batang" pitchFamily="18" charset="-127"/>
                <a:cs typeface="Times New Roman" pitchFamily="18" charset="0"/>
              </a:rPr>
              <a:t>Components in Nitrogen assessment Modeling</a:t>
            </a:r>
            <a:endParaRPr lang="th-TH" sz="2800" b="1" dirty="0">
              <a:solidFill>
                <a:schemeClr val="accent1">
                  <a:lumMod val="75000"/>
                </a:schemeClr>
              </a:solidFill>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549468107"/>
              </p:ext>
            </p:extLst>
          </p:nvPr>
        </p:nvGraphicFramePr>
        <p:xfrm>
          <a:off x="1415480" y="692696"/>
          <a:ext cx="9361039" cy="5976659"/>
        </p:xfrm>
        <a:graphic>
          <a:graphicData uri="http://schemas.openxmlformats.org/drawingml/2006/table">
            <a:tbl>
              <a:tblPr/>
              <a:tblGrid>
                <a:gridCol w="2220718">
                  <a:extLst>
                    <a:ext uri="{9D8B030D-6E8A-4147-A177-3AD203B41FA5}">
                      <a16:colId xmlns:a16="http://schemas.microsoft.com/office/drawing/2014/main" val="20000"/>
                    </a:ext>
                  </a:extLst>
                </a:gridCol>
                <a:gridCol w="2731509">
                  <a:extLst>
                    <a:ext uri="{9D8B030D-6E8A-4147-A177-3AD203B41FA5}">
                      <a16:colId xmlns:a16="http://schemas.microsoft.com/office/drawing/2014/main" val="20001"/>
                    </a:ext>
                  </a:extLst>
                </a:gridCol>
                <a:gridCol w="166866">
                  <a:extLst>
                    <a:ext uri="{9D8B030D-6E8A-4147-A177-3AD203B41FA5}">
                      <a16:colId xmlns:a16="http://schemas.microsoft.com/office/drawing/2014/main" val="20002"/>
                    </a:ext>
                  </a:extLst>
                </a:gridCol>
                <a:gridCol w="1479747">
                  <a:extLst>
                    <a:ext uri="{9D8B030D-6E8A-4147-A177-3AD203B41FA5}">
                      <a16:colId xmlns:a16="http://schemas.microsoft.com/office/drawing/2014/main" val="20003"/>
                    </a:ext>
                  </a:extLst>
                </a:gridCol>
                <a:gridCol w="2762199">
                  <a:extLst>
                    <a:ext uri="{9D8B030D-6E8A-4147-A177-3AD203B41FA5}">
                      <a16:colId xmlns:a16="http://schemas.microsoft.com/office/drawing/2014/main" val="20004"/>
                    </a:ext>
                  </a:extLst>
                </a:gridCol>
              </a:tblGrid>
              <a:tr h="207012">
                <a:tc>
                  <a:txBody>
                    <a:bodyPr/>
                    <a:lstStyle/>
                    <a:p>
                      <a:pPr marL="0" marR="0">
                        <a:spcBef>
                          <a:spcPts val="0"/>
                        </a:spcBef>
                        <a:spcAft>
                          <a:spcPts val="0"/>
                        </a:spcAft>
                      </a:pPr>
                      <a:r>
                        <a:rPr lang="en-US" sz="1300" b="1" dirty="0">
                          <a:latin typeface="Times New Roman"/>
                          <a:ea typeface="Batang"/>
                          <a:cs typeface="Angsana New"/>
                        </a:rPr>
                        <a:t>Factors </a:t>
                      </a:r>
                      <a:endParaRPr lang="en-US" sz="1900" dirty="0">
                        <a:latin typeface="Cordia New"/>
                        <a:ea typeface="Cordia New"/>
                        <a:cs typeface="Angsana New"/>
                      </a:endParaRPr>
                    </a:p>
                  </a:txBody>
                  <a:tcPr marL="90768" marR="90768" marT="0" marB="0">
                    <a:lnL>
                      <a:noFill/>
                    </a:lnL>
                    <a:lnR>
                      <a:noFill/>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b="1">
                          <a:latin typeface="Times New Roman"/>
                          <a:ea typeface="Batang"/>
                          <a:cs typeface="Angsana New"/>
                        </a:rPr>
                        <a:t>Data</a:t>
                      </a:r>
                      <a:endParaRPr lang="en-US" sz="1900">
                        <a:latin typeface="Cordia New"/>
                        <a:ea typeface="Cordia New"/>
                        <a:cs typeface="Angsana New"/>
                      </a:endParaRPr>
                    </a:p>
                  </a:txBody>
                  <a:tcPr marL="90768" marR="90768" marT="0" marB="0">
                    <a:lnL>
                      <a:noFill/>
                    </a:lnL>
                    <a:lnR>
                      <a:noFill/>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300" b="1">
                          <a:latin typeface="Times New Roman"/>
                          <a:ea typeface="Batang"/>
                          <a:cs typeface="Angsana New"/>
                        </a:rPr>
                        <a:t>Unit</a:t>
                      </a:r>
                      <a:endParaRPr lang="en-US" sz="1900">
                        <a:latin typeface="Cordia New"/>
                        <a:ea typeface="Cordia New"/>
                        <a:cs typeface="Angsana New"/>
                      </a:endParaRPr>
                    </a:p>
                  </a:txBody>
                  <a:tcPr marL="90768" marR="90768" marT="0" marB="0">
                    <a:lnL>
                      <a:noFill/>
                    </a:lnL>
                    <a:lnR>
                      <a:noFill/>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hMerge="1">
                  <a:txBody>
                    <a:bodyPr/>
                    <a:lstStyle/>
                    <a:p>
                      <a:endParaRPr lang="th-TH"/>
                    </a:p>
                  </a:txBody>
                  <a:tcPr/>
                </a:tc>
                <a:tc>
                  <a:txBody>
                    <a:bodyPr/>
                    <a:lstStyle/>
                    <a:p>
                      <a:pPr marL="0" marR="0">
                        <a:spcBef>
                          <a:spcPts val="0"/>
                        </a:spcBef>
                        <a:spcAft>
                          <a:spcPts val="0"/>
                        </a:spcAft>
                      </a:pPr>
                      <a:r>
                        <a:rPr lang="en-US" sz="1300" b="1">
                          <a:latin typeface="Times New Roman"/>
                          <a:ea typeface="Batang"/>
                          <a:cs typeface="Angsana New"/>
                        </a:rPr>
                        <a:t>Description</a:t>
                      </a:r>
                      <a:endParaRPr lang="en-US" sz="1900">
                        <a:latin typeface="Cordia New"/>
                        <a:ea typeface="Cordia New"/>
                        <a:cs typeface="Angsana New"/>
                      </a:endParaRPr>
                    </a:p>
                  </a:txBody>
                  <a:tcPr marL="90768" marR="90768" marT="0" marB="0">
                    <a:lnL>
                      <a:noFill/>
                    </a:lnL>
                    <a:lnR>
                      <a:noFill/>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97177">
                <a:tc>
                  <a:txBody>
                    <a:bodyPr/>
                    <a:lstStyle/>
                    <a:p>
                      <a:pPr marL="0" marR="0">
                        <a:spcBef>
                          <a:spcPts val="0"/>
                        </a:spcBef>
                        <a:spcAft>
                          <a:spcPts val="0"/>
                        </a:spcAft>
                      </a:pPr>
                      <a:r>
                        <a:rPr lang="en-US" sz="1300" b="1">
                          <a:latin typeface="Times New Roman"/>
                          <a:ea typeface="Batang"/>
                          <a:cs typeface="Angsana New"/>
                        </a:rPr>
                        <a:t>Human activity</a:t>
                      </a:r>
                      <a:endParaRPr lang="en-US" sz="1900">
                        <a:latin typeface="Cordia New"/>
                        <a:ea typeface="Cordia New"/>
                        <a:cs typeface="Angsana New"/>
                      </a:endParaRPr>
                    </a:p>
                  </a:txBody>
                  <a:tcPr marL="90768" marR="90768"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900">
                        <a:latin typeface="Cordia New"/>
                        <a:ea typeface="Cordia New"/>
                        <a:cs typeface="Angsana New"/>
                      </a:endParaRPr>
                    </a:p>
                  </a:txBody>
                  <a:tcPr marL="90768" marR="90768"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endParaRPr lang="en-US" sz="1900">
                        <a:latin typeface="Cordia New"/>
                        <a:ea typeface="Cordia New"/>
                        <a:cs typeface="Angsana New"/>
                      </a:endParaRPr>
                    </a:p>
                  </a:txBody>
                  <a:tcPr marL="90768" marR="90768"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h-TH"/>
                    </a:p>
                  </a:txBody>
                  <a:tcPr/>
                </a:tc>
                <a:tc>
                  <a:txBody>
                    <a:bodyPr/>
                    <a:lstStyle/>
                    <a:p>
                      <a:pPr marL="0" marR="0">
                        <a:spcBef>
                          <a:spcPts val="0"/>
                        </a:spcBef>
                        <a:spcAft>
                          <a:spcPts val="0"/>
                        </a:spcAft>
                      </a:pPr>
                      <a:endParaRPr lang="en-US" sz="1900">
                        <a:latin typeface="Cordia New"/>
                        <a:ea typeface="Cordia New"/>
                        <a:cs typeface="Angsana New"/>
                      </a:endParaRPr>
                    </a:p>
                  </a:txBody>
                  <a:tcPr marL="90768" marR="90768"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14023">
                <a:tc>
                  <a:txBody>
                    <a:bodyPr/>
                    <a:lstStyle/>
                    <a:p>
                      <a:pPr marL="0" marR="0">
                        <a:spcBef>
                          <a:spcPts val="0"/>
                        </a:spcBef>
                        <a:spcAft>
                          <a:spcPts val="0"/>
                        </a:spcAft>
                      </a:pPr>
                      <a:r>
                        <a:rPr lang="en-US" sz="1300">
                          <a:latin typeface="Times New Roman"/>
                          <a:ea typeface="Batang"/>
                          <a:cs typeface="Angsana New"/>
                        </a:rPr>
                        <a:t>   -agriculture</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latin typeface="Times New Roman"/>
                          <a:ea typeface="Batang"/>
                          <a:cs typeface="Angsana New"/>
                        </a:rPr>
                        <a:t>fertilizer </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300">
                          <a:latin typeface="Times New Roman"/>
                          <a:ea typeface="Batang"/>
                          <a:cs typeface="Angsana New"/>
                        </a:rPr>
                        <a:t>kg/day</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h-TH"/>
                    </a:p>
                  </a:txBody>
                  <a:tcPr/>
                </a:tc>
                <a:tc>
                  <a:txBody>
                    <a:bodyPr/>
                    <a:lstStyle/>
                    <a:p>
                      <a:pPr marL="0" marR="0">
                        <a:spcBef>
                          <a:spcPts val="0"/>
                        </a:spcBef>
                        <a:spcAft>
                          <a:spcPts val="0"/>
                        </a:spcAft>
                      </a:pPr>
                      <a:r>
                        <a:rPr lang="en-US" sz="1300">
                          <a:latin typeface="Times New Roman"/>
                          <a:ea typeface="Batang"/>
                          <a:cs typeface="Angsana New"/>
                        </a:rPr>
                        <a:t>Para rubber and corn plantation</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7012">
                <a:tc>
                  <a:txBody>
                    <a:bodyPr/>
                    <a:lstStyle/>
                    <a:p>
                      <a:pPr marL="0" marR="0">
                        <a:spcBef>
                          <a:spcPts val="0"/>
                        </a:spcBef>
                        <a:spcAft>
                          <a:spcPts val="0"/>
                        </a:spcAft>
                      </a:pPr>
                      <a:r>
                        <a:rPr lang="en-US" sz="1300">
                          <a:latin typeface="Times New Roman"/>
                          <a:ea typeface="Batang"/>
                          <a:cs typeface="Angsana New"/>
                        </a:rPr>
                        <a:t>   -industry</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latin typeface="Times New Roman"/>
                          <a:ea typeface="Batang"/>
                          <a:cs typeface="Angsana New"/>
                        </a:rPr>
                        <a:t>rubber latex waste</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300">
                          <a:latin typeface="Times New Roman"/>
                          <a:ea typeface="Batang"/>
                          <a:cs typeface="Angsana New"/>
                        </a:rPr>
                        <a:t>kg/day</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h-TH"/>
                    </a:p>
                  </a:txBody>
                  <a:tcPr/>
                </a:tc>
                <a:tc>
                  <a:txBody>
                    <a:bodyPr/>
                    <a:lstStyle/>
                    <a:p>
                      <a:pPr marL="0" marR="0">
                        <a:spcBef>
                          <a:spcPts val="0"/>
                        </a:spcBef>
                        <a:spcAft>
                          <a:spcPts val="0"/>
                        </a:spcAft>
                      </a:pPr>
                      <a:r>
                        <a:rPr lang="en-US" sz="1300">
                          <a:latin typeface="Times New Roman"/>
                          <a:ea typeface="Batang"/>
                          <a:cs typeface="Angsana New"/>
                        </a:rPr>
                        <a:t>Para rubber latex industry</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14023">
                <a:tc>
                  <a:txBody>
                    <a:bodyPr/>
                    <a:lstStyle/>
                    <a:p>
                      <a:pPr marL="0" marR="0">
                        <a:spcBef>
                          <a:spcPts val="0"/>
                        </a:spcBef>
                        <a:spcAft>
                          <a:spcPts val="0"/>
                        </a:spcAft>
                      </a:pPr>
                      <a:r>
                        <a:rPr lang="en-US" sz="1300">
                          <a:latin typeface="Times New Roman"/>
                          <a:ea typeface="Batang"/>
                          <a:cs typeface="Angsana New"/>
                        </a:rPr>
                        <a:t>   -urbanization</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latin typeface="Times New Roman"/>
                          <a:ea typeface="Batang"/>
                          <a:cs typeface="Angsana New"/>
                        </a:rPr>
                        <a:t>Nitrogen leaching from Waste water treatment plant</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300">
                          <a:latin typeface="Times New Roman"/>
                          <a:ea typeface="Batang"/>
                          <a:cs typeface="Angsana New"/>
                        </a:rPr>
                        <a:t>mg/L, ppm</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h-TH"/>
                    </a:p>
                  </a:txBody>
                  <a:tcPr/>
                </a:tc>
                <a:tc>
                  <a:txBody>
                    <a:bodyPr/>
                    <a:lstStyle/>
                    <a:p>
                      <a:pPr marL="0" marR="0">
                        <a:spcBef>
                          <a:spcPts val="0"/>
                        </a:spcBef>
                        <a:spcAft>
                          <a:spcPts val="0"/>
                        </a:spcAft>
                      </a:pPr>
                      <a:r>
                        <a:rPr lang="en-US" sz="1300" dirty="0">
                          <a:latin typeface="Times New Roman"/>
                          <a:ea typeface="Batang"/>
                          <a:cs typeface="Angsana New"/>
                        </a:rPr>
                        <a:t>2 plant of </a:t>
                      </a:r>
                      <a:r>
                        <a:rPr lang="en-US" sz="1300" dirty="0" err="1">
                          <a:latin typeface="Times New Roman"/>
                          <a:ea typeface="Batang"/>
                          <a:cs typeface="Angsana New"/>
                        </a:rPr>
                        <a:t>Yala</a:t>
                      </a:r>
                      <a:r>
                        <a:rPr lang="en-US" sz="1300" dirty="0">
                          <a:latin typeface="Times New Roman"/>
                          <a:ea typeface="Batang"/>
                          <a:cs typeface="Angsana New"/>
                        </a:rPr>
                        <a:t> municipality</a:t>
                      </a:r>
                      <a:endParaRPr lang="en-US" sz="1900" dirty="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14023">
                <a:tc>
                  <a:txBody>
                    <a:bodyPr/>
                    <a:lstStyle/>
                    <a:p>
                      <a:pPr marL="0" marR="0">
                        <a:spcBef>
                          <a:spcPts val="0"/>
                        </a:spcBef>
                        <a:spcAft>
                          <a:spcPts val="0"/>
                        </a:spcAft>
                      </a:pPr>
                      <a:r>
                        <a:rPr lang="en-US" sz="1300">
                          <a:latin typeface="Times New Roman"/>
                          <a:ea typeface="Batang"/>
                          <a:cs typeface="Angsana New"/>
                        </a:rPr>
                        <a:t>   -population growth</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latin typeface="Times New Roman"/>
                          <a:ea typeface="Batang"/>
                          <a:cs typeface="Angsana New"/>
                        </a:rPr>
                        <a:t>population density</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300">
                          <a:latin typeface="Times New Roman"/>
                          <a:ea typeface="Batang"/>
                          <a:cs typeface="Angsana New"/>
                        </a:rPr>
                        <a:t>inhabits/m</a:t>
                      </a:r>
                      <a:r>
                        <a:rPr lang="en-US" sz="1300" baseline="30000">
                          <a:latin typeface="Times New Roman"/>
                          <a:ea typeface="Batang"/>
                          <a:cs typeface="Angsana New"/>
                        </a:rPr>
                        <a:t>2</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h-TH"/>
                    </a:p>
                  </a:txBody>
                  <a:tcPr/>
                </a:tc>
                <a:tc>
                  <a:txBody>
                    <a:bodyPr/>
                    <a:lstStyle/>
                    <a:p>
                      <a:pPr marL="0" marR="0">
                        <a:spcBef>
                          <a:spcPts val="0"/>
                        </a:spcBef>
                        <a:spcAft>
                          <a:spcPts val="0"/>
                        </a:spcAft>
                      </a:pPr>
                      <a:r>
                        <a:rPr lang="en-US" sz="1300">
                          <a:latin typeface="Times New Roman"/>
                          <a:ea typeface="Batang"/>
                          <a:cs typeface="Angsana New"/>
                        </a:rPr>
                        <a:t>Permanent and transient population</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14023">
                <a:tc>
                  <a:txBody>
                    <a:bodyPr/>
                    <a:lstStyle/>
                    <a:p>
                      <a:pPr marL="0" marR="0">
                        <a:spcBef>
                          <a:spcPts val="0"/>
                        </a:spcBef>
                        <a:spcAft>
                          <a:spcPts val="0"/>
                        </a:spcAft>
                      </a:pPr>
                      <a:r>
                        <a:rPr lang="en-US" sz="1300">
                          <a:latin typeface="Times New Roman"/>
                          <a:ea typeface="Batang"/>
                          <a:cs typeface="Angsana New"/>
                        </a:rPr>
                        <a:t>   -livestock waste</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latin typeface="Times New Roman"/>
                          <a:ea typeface="Batang"/>
                          <a:cs typeface="Angsana New"/>
                        </a:rPr>
                        <a:t>livestock waste</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300">
                          <a:latin typeface="Times New Roman"/>
                          <a:ea typeface="Batang"/>
                          <a:cs typeface="Angsana New"/>
                        </a:rPr>
                        <a:t>kg/day, L/day</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h-TH"/>
                    </a:p>
                  </a:txBody>
                  <a:tcPr/>
                </a:tc>
                <a:tc>
                  <a:txBody>
                    <a:bodyPr/>
                    <a:lstStyle/>
                    <a:p>
                      <a:pPr marL="0" marR="0">
                        <a:spcBef>
                          <a:spcPts val="0"/>
                        </a:spcBef>
                        <a:spcAft>
                          <a:spcPts val="0"/>
                        </a:spcAft>
                      </a:pPr>
                      <a:r>
                        <a:rPr lang="en-US" sz="1300">
                          <a:latin typeface="Times New Roman"/>
                          <a:ea typeface="Batang"/>
                          <a:cs typeface="Angsana New"/>
                        </a:rPr>
                        <a:t>Solid and liquid waste from stray animal; cow and goat</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7012">
                <a:tc>
                  <a:txBody>
                    <a:bodyPr/>
                    <a:lstStyle/>
                    <a:p>
                      <a:pPr marL="0" marR="0">
                        <a:spcBef>
                          <a:spcPts val="0"/>
                        </a:spcBef>
                        <a:spcAft>
                          <a:spcPts val="0"/>
                        </a:spcAft>
                      </a:pPr>
                      <a:endParaRPr lang="en-US" sz="1300">
                        <a:latin typeface="Times New Roman"/>
                        <a:ea typeface="Batang"/>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300">
                        <a:latin typeface="Times New Roman"/>
                        <a:ea typeface="Batang"/>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gridSpan="2">
                  <a:txBody>
                    <a:bodyPr/>
                    <a:lstStyle/>
                    <a:p>
                      <a:pPr marL="0" marR="0">
                        <a:spcBef>
                          <a:spcPts val="0"/>
                        </a:spcBef>
                        <a:spcAft>
                          <a:spcPts val="0"/>
                        </a:spcAft>
                      </a:pPr>
                      <a:endParaRPr lang="en-US" sz="1300">
                        <a:latin typeface="Times New Roman"/>
                        <a:ea typeface="Batang"/>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hMerge="1">
                  <a:txBody>
                    <a:bodyPr/>
                    <a:lstStyle/>
                    <a:p>
                      <a:endParaRPr lang="th-TH"/>
                    </a:p>
                  </a:txBody>
                  <a:tcPr/>
                </a:tc>
                <a:tc>
                  <a:txBody>
                    <a:bodyPr/>
                    <a:lstStyle/>
                    <a:p>
                      <a:pPr marL="0" marR="0">
                        <a:spcBef>
                          <a:spcPts val="0"/>
                        </a:spcBef>
                        <a:spcAft>
                          <a:spcPts val="0"/>
                        </a:spcAft>
                      </a:pPr>
                      <a:endParaRPr lang="en-US" sz="1300">
                        <a:latin typeface="Times New Roman"/>
                        <a:ea typeface="Batang"/>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97177">
                <a:tc>
                  <a:txBody>
                    <a:bodyPr/>
                    <a:lstStyle/>
                    <a:p>
                      <a:pPr marL="0" marR="0">
                        <a:spcBef>
                          <a:spcPts val="0"/>
                        </a:spcBef>
                        <a:spcAft>
                          <a:spcPts val="0"/>
                        </a:spcAft>
                      </a:pPr>
                      <a:r>
                        <a:rPr lang="en-US" sz="1300" b="1">
                          <a:latin typeface="Times New Roman"/>
                          <a:ea typeface="Batang"/>
                          <a:cs typeface="Angsana New"/>
                        </a:rPr>
                        <a:t>Hydrology</a:t>
                      </a:r>
                      <a:endParaRPr lang="en-US" sz="1900">
                        <a:latin typeface="Cordia New"/>
                        <a:ea typeface="Cordia New"/>
                        <a:cs typeface="Angsana New"/>
                      </a:endParaRPr>
                    </a:p>
                  </a:txBody>
                  <a:tcPr marL="90768" marR="90768" marT="0" marB="0">
                    <a:lnL>
                      <a:noFill/>
                    </a:lnL>
                    <a:lnR>
                      <a:noFill/>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900">
                        <a:latin typeface="Cordia New"/>
                        <a:ea typeface="Cordia New"/>
                        <a:cs typeface="Angsana New"/>
                      </a:endParaRPr>
                    </a:p>
                  </a:txBody>
                  <a:tcPr marL="90768" marR="90768" marT="0" marB="0">
                    <a:lnL>
                      <a:noFill/>
                    </a:lnL>
                    <a:lnR>
                      <a:noFill/>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gridSpan="2">
                  <a:txBody>
                    <a:bodyPr/>
                    <a:lstStyle/>
                    <a:p>
                      <a:pPr marL="0" marR="0">
                        <a:spcBef>
                          <a:spcPts val="0"/>
                        </a:spcBef>
                        <a:spcAft>
                          <a:spcPts val="0"/>
                        </a:spcAft>
                      </a:pPr>
                      <a:endParaRPr lang="en-US" sz="1900">
                        <a:latin typeface="Cordia New"/>
                        <a:ea typeface="Cordia New"/>
                        <a:cs typeface="Angsana New"/>
                      </a:endParaRPr>
                    </a:p>
                  </a:txBody>
                  <a:tcPr marL="90768" marR="90768" marT="0" marB="0">
                    <a:lnL>
                      <a:noFill/>
                    </a:lnL>
                    <a:lnR>
                      <a:noFill/>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hMerge="1">
                  <a:txBody>
                    <a:bodyPr/>
                    <a:lstStyle/>
                    <a:p>
                      <a:endParaRPr lang="th-TH"/>
                    </a:p>
                  </a:txBody>
                  <a:tcPr/>
                </a:tc>
                <a:tc>
                  <a:txBody>
                    <a:bodyPr/>
                    <a:lstStyle/>
                    <a:p>
                      <a:pPr marL="0" marR="0">
                        <a:spcBef>
                          <a:spcPts val="0"/>
                        </a:spcBef>
                        <a:spcAft>
                          <a:spcPts val="0"/>
                        </a:spcAft>
                      </a:pPr>
                      <a:endParaRPr lang="en-US" sz="1900">
                        <a:latin typeface="Cordia New"/>
                        <a:ea typeface="Cordia New"/>
                        <a:cs typeface="Angsana New"/>
                      </a:endParaRPr>
                    </a:p>
                  </a:txBody>
                  <a:tcPr marL="90768" marR="90768" marT="0" marB="0">
                    <a:lnL>
                      <a:noFill/>
                    </a:lnL>
                    <a:lnR>
                      <a:noFill/>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621035">
                <a:tc>
                  <a:txBody>
                    <a:bodyPr/>
                    <a:lstStyle/>
                    <a:p>
                      <a:pPr marL="0" marR="0">
                        <a:spcBef>
                          <a:spcPts val="0"/>
                        </a:spcBef>
                        <a:spcAft>
                          <a:spcPts val="0"/>
                        </a:spcAft>
                      </a:pPr>
                      <a:r>
                        <a:rPr lang="en-US" sz="1300">
                          <a:latin typeface="Times New Roman"/>
                          <a:ea typeface="Batang"/>
                          <a:cs typeface="Angsana New"/>
                        </a:rPr>
                        <a:t>   -precipitation</a:t>
                      </a:r>
                      <a:endParaRPr lang="en-US" sz="1900">
                        <a:latin typeface="Cordia New"/>
                        <a:ea typeface="Cordia New"/>
                        <a:cs typeface="Angsana New"/>
                      </a:endParaRPr>
                    </a:p>
                  </a:txBody>
                  <a:tcPr marL="90768" marR="90768"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dirty="0">
                          <a:latin typeface="Times New Roman"/>
                          <a:ea typeface="Batang"/>
                          <a:cs typeface="Angsana New"/>
                        </a:rPr>
                        <a:t>rainfall</a:t>
                      </a:r>
                      <a:endParaRPr lang="en-US" sz="1900" dirty="0">
                        <a:latin typeface="Cordia New"/>
                        <a:ea typeface="Cordia New"/>
                        <a:cs typeface="Angsana New"/>
                      </a:endParaRPr>
                    </a:p>
                  </a:txBody>
                  <a:tcPr marL="90768" marR="90768"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300">
                          <a:latin typeface="Times New Roman"/>
                          <a:ea typeface="Batang"/>
                          <a:cs typeface="Angsana New"/>
                        </a:rPr>
                        <a:t>mm/day</a:t>
                      </a:r>
                      <a:endParaRPr lang="en-US" sz="1900">
                        <a:latin typeface="Cordia New"/>
                        <a:ea typeface="Cordia New"/>
                        <a:cs typeface="Angsana New"/>
                      </a:endParaRPr>
                    </a:p>
                  </a:txBody>
                  <a:tcPr marL="90768" marR="90768"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h-TH"/>
                    </a:p>
                  </a:txBody>
                  <a:tcPr/>
                </a:tc>
                <a:tc>
                  <a:txBody>
                    <a:bodyPr/>
                    <a:lstStyle/>
                    <a:p>
                      <a:pPr marL="0" marR="0">
                        <a:spcBef>
                          <a:spcPts val="0"/>
                        </a:spcBef>
                        <a:spcAft>
                          <a:spcPts val="0"/>
                        </a:spcAft>
                      </a:pPr>
                      <a:r>
                        <a:rPr lang="en-US" sz="1300">
                          <a:latin typeface="Times New Roman"/>
                          <a:ea typeface="Batang"/>
                          <a:cs typeface="Angsana New"/>
                        </a:rPr>
                        <a:t>In the area of Yala municipality and Pattani Dam</a:t>
                      </a:r>
                      <a:endParaRPr lang="en-US" sz="1900">
                        <a:latin typeface="Cordia New"/>
                        <a:ea typeface="Cordia New"/>
                        <a:cs typeface="Angsana New"/>
                      </a:endParaRPr>
                    </a:p>
                  </a:txBody>
                  <a:tcPr marL="90768" marR="90768"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07012">
                <a:tc>
                  <a:txBody>
                    <a:bodyPr/>
                    <a:lstStyle/>
                    <a:p>
                      <a:pPr marL="0" marR="0">
                        <a:spcBef>
                          <a:spcPts val="0"/>
                        </a:spcBef>
                        <a:spcAft>
                          <a:spcPts val="0"/>
                        </a:spcAft>
                      </a:pPr>
                      <a:r>
                        <a:rPr lang="en-US" sz="1300">
                          <a:latin typeface="Times New Roman"/>
                          <a:ea typeface="Batang"/>
                          <a:cs typeface="Angsana New"/>
                        </a:rPr>
                        <a:t>   -flow rate</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latin typeface="Times New Roman"/>
                          <a:ea typeface="Batang"/>
                          <a:cs typeface="Angsana New"/>
                        </a:rPr>
                        <a:t>flow rate of river</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300">
                          <a:latin typeface="Times New Roman"/>
                          <a:ea typeface="Batang"/>
                          <a:cs typeface="Angsana New"/>
                        </a:rPr>
                        <a:t>mL/s</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h-TH"/>
                    </a:p>
                  </a:txBody>
                  <a:tcPr/>
                </a:tc>
                <a:tc>
                  <a:txBody>
                    <a:bodyPr/>
                    <a:lstStyle/>
                    <a:p>
                      <a:pPr marL="0" marR="0">
                        <a:spcBef>
                          <a:spcPts val="0"/>
                        </a:spcBef>
                        <a:spcAft>
                          <a:spcPts val="0"/>
                        </a:spcAft>
                      </a:pPr>
                      <a:r>
                        <a:rPr lang="en-US" sz="1300">
                          <a:latin typeface="Times New Roman"/>
                          <a:ea typeface="Batang"/>
                          <a:cs typeface="Angsana New"/>
                        </a:rPr>
                        <a:t>Pattani river</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414023">
                <a:tc>
                  <a:txBody>
                    <a:bodyPr/>
                    <a:lstStyle/>
                    <a:p>
                      <a:pPr marL="0" marR="0">
                        <a:spcBef>
                          <a:spcPts val="0"/>
                        </a:spcBef>
                        <a:spcAft>
                          <a:spcPts val="0"/>
                        </a:spcAft>
                      </a:pPr>
                      <a:r>
                        <a:rPr lang="en-US" sz="1300">
                          <a:latin typeface="Times New Roman"/>
                          <a:ea typeface="Batang"/>
                          <a:cs typeface="Angsana New"/>
                        </a:rPr>
                        <a:t>   -discharge flow</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a:solidFill>
                            <a:srgbClr val="222222"/>
                          </a:solidFill>
                          <a:latin typeface="Times New Roman"/>
                          <a:ea typeface="Cordia New"/>
                          <a:cs typeface="Angsana New"/>
                        </a:rPr>
                        <a:t>The amount of water flowing from</a:t>
                      </a:r>
                      <a:r>
                        <a:rPr lang="en-US" sz="1300">
                          <a:latin typeface="Times New Roman"/>
                          <a:ea typeface="Batang"/>
                          <a:cs typeface="Angsana New"/>
                        </a:rPr>
                        <a:t> mouth canal</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300">
                          <a:latin typeface="Times New Roman"/>
                          <a:ea typeface="Batang"/>
                          <a:cs typeface="Angsana New"/>
                        </a:rPr>
                        <a:t>L/s</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h-TH"/>
                    </a:p>
                  </a:txBody>
                  <a:tcPr/>
                </a:tc>
                <a:tc>
                  <a:txBody>
                    <a:bodyPr/>
                    <a:lstStyle/>
                    <a:p>
                      <a:pPr marL="0" marR="0">
                        <a:spcBef>
                          <a:spcPts val="0"/>
                        </a:spcBef>
                        <a:spcAft>
                          <a:spcPts val="0"/>
                        </a:spcAft>
                      </a:pPr>
                      <a:r>
                        <a:rPr lang="en-US" sz="1300">
                          <a:latin typeface="Times New Roman"/>
                          <a:ea typeface="Batang"/>
                          <a:cs typeface="Angsana New"/>
                        </a:rPr>
                        <a:t>Every mouth of canal in the area </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07012">
                <a:tc>
                  <a:txBody>
                    <a:bodyPr/>
                    <a:lstStyle/>
                    <a:p>
                      <a:pPr marL="0" marR="0">
                        <a:spcBef>
                          <a:spcPts val="0"/>
                        </a:spcBef>
                        <a:spcAft>
                          <a:spcPts val="0"/>
                        </a:spcAft>
                      </a:pPr>
                      <a:endParaRPr lang="en-US" sz="1300">
                        <a:latin typeface="Times New Roman"/>
                        <a:ea typeface="Batang"/>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300">
                        <a:latin typeface="Times New Roman"/>
                        <a:ea typeface="Batang"/>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gridSpan="2">
                  <a:txBody>
                    <a:bodyPr/>
                    <a:lstStyle/>
                    <a:p>
                      <a:pPr marL="0" marR="0">
                        <a:spcBef>
                          <a:spcPts val="0"/>
                        </a:spcBef>
                        <a:spcAft>
                          <a:spcPts val="0"/>
                        </a:spcAft>
                      </a:pPr>
                      <a:endParaRPr lang="en-US" sz="1300">
                        <a:latin typeface="Times New Roman"/>
                        <a:ea typeface="Batang"/>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hMerge="1">
                  <a:txBody>
                    <a:bodyPr/>
                    <a:lstStyle/>
                    <a:p>
                      <a:endParaRPr lang="th-TH"/>
                    </a:p>
                  </a:txBody>
                  <a:tcPr/>
                </a:tc>
                <a:tc>
                  <a:txBody>
                    <a:bodyPr/>
                    <a:lstStyle/>
                    <a:p>
                      <a:pPr marL="0" marR="0">
                        <a:spcBef>
                          <a:spcPts val="0"/>
                        </a:spcBef>
                        <a:spcAft>
                          <a:spcPts val="0"/>
                        </a:spcAft>
                      </a:pPr>
                      <a:endParaRPr lang="en-US" sz="1300">
                        <a:latin typeface="Times New Roman"/>
                        <a:ea typeface="Batang"/>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07012">
                <a:tc gridSpan="5">
                  <a:txBody>
                    <a:bodyPr/>
                    <a:lstStyle/>
                    <a:p>
                      <a:pPr marL="0" marR="0">
                        <a:spcBef>
                          <a:spcPts val="0"/>
                        </a:spcBef>
                        <a:spcAft>
                          <a:spcPts val="0"/>
                        </a:spcAft>
                      </a:pPr>
                      <a:r>
                        <a:rPr lang="en-US" sz="1300" b="1">
                          <a:latin typeface="Times New Roman"/>
                          <a:ea typeface="Batang"/>
                          <a:cs typeface="Angsana New"/>
                        </a:rPr>
                        <a:t>Water-quality parameter in river</a:t>
                      </a:r>
                      <a:endParaRPr lang="en-US" sz="1900">
                        <a:latin typeface="Cordia New"/>
                        <a:ea typeface="Cordia New"/>
                        <a:cs typeface="Angsana New"/>
                      </a:endParaRPr>
                    </a:p>
                  </a:txBody>
                  <a:tcPr marL="90768" marR="90768" marT="0" marB="0">
                    <a:lnL>
                      <a:noFill/>
                    </a:lnL>
                    <a:lnR>
                      <a:noFill/>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extLst>
                  <a:ext uri="{0D108BD9-81ED-4DB2-BD59-A6C34878D82A}">
                    <a16:rowId xmlns:a16="http://schemas.microsoft.com/office/drawing/2014/main" val="10013"/>
                  </a:ext>
                </a:extLst>
              </a:tr>
              <a:tr h="207012">
                <a:tc>
                  <a:txBody>
                    <a:bodyPr/>
                    <a:lstStyle/>
                    <a:p>
                      <a:pPr marL="0" marR="0">
                        <a:spcBef>
                          <a:spcPts val="0"/>
                        </a:spcBef>
                        <a:spcAft>
                          <a:spcPts val="0"/>
                        </a:spcAft>
                      </a:pPr>
                      <a:r>
                        <a:rPr lang="en-US" sz="1300">
                          <a:latin typeface="Times New Roman"/>
                          <a:ea typeface="Batang"/>
                          <a:cs typeface="Angsana New"/>
                        </a:rPr>
                        <a:t>   -Nitrogen-Nitrate</a:t>
                      </a:r>
                      <a:endParaRPr lang="en-US" sz="1900">
                        <a:latin typeface="Cordia New"/>
                        <a:ea typeface="Cordia New"/>
                        <a:cs typeface="Angsana New"/>
                      </a:endParaRPr>
                    </a:p>
                  </a:txBody>
                  <a:tcPr marL="90768" marR="90768"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300">
                          <a:latin typeface="Times New Roman"/>
                          <a:ea typeface="Batang"/>
                          <a:cs typeface="Angsana New"/>
                        </a:rPr>
                        <a:t>Nitrogen-Nitrate, TKN</a:t>
                      </a:r>
                      <a:endParaRPr lang="en-US" sz="1900">
                        <a:latin typeface="Cordia New"/>
                        <a:ea typeface="Cordia New"/>
                        <a:cs typeface="Angsana New"/>
                      </a:endParaRPr>
                    </a:p>
                  </a:txBody>
                  <a:tcPr marL="90768" marR="90768"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h-TH"/>
                    </a:p>
                  </a:txBody>
                  <a:tcPr/>
                </a:tc>
                <a:tc>
                  <a:txBody>
                    <a:bodyPr/>
                    <a:lstStyle/>
                    <a:p>
                      <a:pPr marL="0" marR="0">
                        <a:spcBef>
                          <a:spcPts val="0"/>
                        </a:spcBef>
                        <a:spcAft>
                          <a:spcPts val="0"/>
                        </a:spcAft>
                      </a:pPr>
                      <a:r>
                        <a:rPr lang="en-US" sz="1300">
                          <a:latin typeface="Times New Roman"/>
                          <a:ea typeface="Batang"/>
                          <a:cs typeface="Angsana New"/>
                        </a:rPr>
                        <a:t>mg/L, ppm</a:t>
                      </a:r>
                      <a:endParaRPr lang="en-US" sz="1900">
                        <a:latin typeface="Cordia New"/>
                        <a:ea typeface="Cordia New"/>
                        <a:cs typeface="Angsana New"/>
                      </a:endParaRPr>
                    </a:p>
                  </a:txBody>
                  <a:tcPr marL="90768" marR="90768"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marL="0" marR="0">
                        <a:spcBef>
                          <a:spcPts val="0"/>
                        </a:spcBef>
                        <a:spcAft>
                          <a:spcPts val="0"/>
                        </a:spcAft>
                      </a:pPr>
                      <a:r>
                        <a:rPr lang="en-US" sz="1300">
                          <a:latin typeface="Times New Roman"/>
                          <a:ea typeface="Batang"/>
                          <a:cs typeface="Angsana New"/>
                        </a:rPr>
                        <a:t>-UNEP/WHO 1996</a:t>
                      </a:r>
                      <a:endParaRPr lang="en-US" sz="1900">
                        <a:latin typeface="Cordia New"/>
                        <a:ea typeface="Cordia New"/>
                        <a:cs typeface="Angsana New"/>
                      </a:endParaRPr>
                    </a:p>
                    <a:p>
                      <a:pPr marL="0" marR="0">
                        <a:spcBef>
                          <a:spcPts val="0"/>
                        </a:spcBef>
                        <a:spcAft>
                          <a:spcPts val="0"/>
                        </a:spcAft>
                      </a:pPr>
                      <a:r>
                        <a:rPr lang="en-US" sz="1300">
                          <a:latin typeface="Times New Roman"/>
                          <a:ea typeface="Batang"/>
                          <a:cs typeface="Angsana New"/>
                        </a:rPr>
                        <a:t>-HACH DR/2010 spectrophotometer</a:t>
                      </a:r>
                      <a:endParaRPr lang="en-US" sz="1900">
                        <a:latin typeface="Cordia New"/>
                        <a:ea typeface="Cordia New"/>
                        <a:cs typeface="Angsana New"/>
                      </a:endParaRPr>
                    </a:p>
                  </a:txBody>
                  <a:tcPr marL="90768" marR="90768"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07012">
                <a:tc>
                  <a:txBody>
                    <a:bodyPr/>
                    <a:lstStyle/>
                    <a:p>
                      <a:pPr marL="0" marR="0">
                        <a:spcBef>
                          <a:spcPts val="0"/>
                        </a:spcBef>
                        <a:spcAft>
                          <a:spcPts val="0"/>
                        </a:spcAft>
                      </a:pPr>
                      <a:r>
                        <a:rPr lang="en-US" sz="1300">
                          <a:latin typeface="Times New Roman"/>
                          <a:ea typeface="Batang"/>
                          <a:cs typeface="Angsana New"/>
                        </a:rPr>
                        <a:t>   -Ammonia</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300">
                          <a:latin typeface="Times New Roman"/>
                          <a:ea typeface="Batang"/>
                          <a:cs typeface="Angsana New"/>
                        </a:rPr>
                        <a:t>Ammonia</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h-TH"/>
                    </a:p>
                  </a:txBody>
                  <a:tcPr/>
                </a:tc>
                <a:tc>
                  <a:txBody>
                    <a:bodyPr/>
                    <a:lstStyle/>
                    <a:p>
                      <a:pPr marL="0" marR="0">
                        <a:spcBef>
                          <a:spcPts val="0"/>
                        </a:spcBef>
                        <a:spcAft>
                          <a:spcPts val="0"/>
                        </a:spcAft>
                      </a:pPr>
                      <a:r>
                        <a:rPr lang="en-US" sz="1300">
                          <a:latin typeface="Times New Roman"/>
                          <a:ea typeface="Batang"/>
                          <a:cs typeface="Angsana New"/>
                        </a:rPr>
                        <a:t>mg/L, ppm</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th-TH"/>
                    </a:p>
                  </a:txBody>
                  <a:tcPr/>
                </a:tc>
                <a:extLst>
                  <a:ext uri="{0D108BD9-81ED-4DB2-BD59-A6C34878D82A}">
                    <a16:rowId xmlns:a16="http://schemas.microsoft.com/office/drawing/2014/main" val="10015"/>
                  </a:ext>
                </a:extLst>
              </a:tr>
              <a:tr h="207012">
                <a:tc>
                  <a:txBody>
                    <a:bodyPr/>
                    <a:lstStyle/>
                    <a:p>
                      <a:pPr marL="0" marR="0">
                        <a:spcBef>
                          <a:spcPts val="0"/>
                        </a:spcBef>
                        <a:spcAft>
                          <a:spcPts val="0"/>
                        </a:spcAft>
                      </a:pPr>
                      <a:r>
                        <a:rPr lang="en-US" sz="1300">
                          <a:latin typeface="Times New Roman"/>
                          <a:ea typeface="Batang"/>
                          <a:cs typeface="Angsana New"/>
                        </a:rPr>
                        <a:t>   -Nitrite</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300">
                          <a:latin typeface="Times New Roman"/>
                          <a:ea typeface="Batang"/>
                          <a:cs typeface="Angsana New"/>
                        </a:rPr>
                        <a:t>Nitrite</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h-TH"/>
                    </a:p>
                  </a:txBody>
                  <a:tcPr/>
                </a:tc>
                <a:tc>
                  <a:txBody>
                    <a:bodyPr/>
                    <a:lstStyle/>
                    <a:p>
                      <a:pPr marL="0" marR="0">
                        <a:spcBef>
                          <a:spcPts val="0"/>
                        </a:spcBef>
                        <a:spcAft>
                          <a:spcPts val="0"/>
                        </a:spcAft>
                      </a:pPr>
                      <a:r>
                        <a:rPr lang="en-US" sz="1300">
                          <a:latin typeface="Times New Roman"/>
                          <a:ea typeface="Batang"/>
                          <a:cs typeface="Angsana New"/>
                        </a:rPr>
                        <a:t>mg/L, ppm</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th-TH"/>
                    </a:p>
                  </a:txBody>
                  <a:tcPr/>
                </a:tc>
                <a:extLst>
                  <a:ext uri="{0D108BD9-81ED-4DB2-BD59-A6C34878D82A}">
                    <a16:rowId xmlns:a16="http://schemas.microsoft.com/office/drawing/2014/main" val="10016"/>
                  </a:ext>
                </a:extLst>
              </a:tr>
              <a:tr h="207012">
                <a:tc>
                  <a:txBody>
                    <a:bodyPr/>
                    <a:lstStyle/>
                    <a:p>
                      <a:pPr marL="0" marR="0">
                        <a:spcBef>
                          <a:spcPts val="0"/>
                        </a:spcBef>
                        <a:spcAft>
                          <a:spcPts val="0"/>
                        </a:spcAft>
                      </a:pPr>
                      <a:r>
                        <a:rPr lang="en-US" sz="1300">
                          <a:latin typeface="Times New Roman"/>
                          <a:ea typeface="Batang"/>
                          <a:cs typeface="Angsana New"/>
                        </a:rPr>
                        <a:t>   -pH</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300">
                          <a:latin typeface="Times New Roman"/>
                          <a:ea typeface="Batang"/>
                          <a:cs typeface="Angsana New"/>
                        </a:rPr>
                        <a:t>pH-meter</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h-TH"/>
                    </a:p>
                  </a:txBody>
                  <a:tcPr/>
                </a:tc>
                <a:tc>
                  <a:txBody>
                    <a:bodyPr/>
                    <a:lstStyle/>
                    <a:p>
                      <a:pPr marL="0" marR="0">
                        <a:spcBef>
                          <a:spcPts val="0"/>
                        </a:spcBef>
                        <a:spcAft>
                          <a:spcPts val="0"/>
                        </a:spcAft>
                      </a:pPr>
                      <a:r>
                        <a:rPr lang="en-US" sz="1300">
                          <a:latin typeface="Times New Roman"/>
                          <a:ea typeface="Batang"/>
                          <a:cs typeface="Angsana New"/>
                        </a:rPr>
                        <a:t>none</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th-TH"/>
                    </a:p>
                  </a:txBody>
                  <a:tcPr/>
                </a:tc>
                <a:extLst>
                  <a:ext uri="{0D108BD9-81ED-4DB2-BD59-A6C34878D82A}">
                    <a16:rowId xmlns:a16="http://schemas.microsoft.com/office/drawing/2014/main" val="10017"/>
                  </a:ext>
                </a:extLst>
              </a:tr>
              <a:tr h="207012">
                <a:tc>
                  <a:txBody>
                    <a:bodyPr/>
                    <a:lstStyle/>
                    <a:p>
                      <a:pPr marL="0" marR="0">
                        <a:spcBef>
                          <a:spcPts val="0"/>
                        </a:spcBef>
                        <a:spcAft>
                          <a:spcPts val="0"/>
                        </a:spcAft>
                      </a:pPr>
                      <a:r>
                        <a:rPr lang="en-US" sz="1300">
                          <a:latin typeface="Times New Roman"/>
                          <a:ea typeface="Batang"/>
                          <a:cs typeface="Angsana New"/>
                        </a:rPr>
                        <a:t>   -DO/COD</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300">
                          <a:latin typeface="Times New Roman"/>
                          <a:ea typeface="Batang"/>
                          <a:cs typeface="Angsana New"/>
                        </a:rPr>
                        <a:t>DO/COD</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h-TH"/>
                    </a:p>
                  </a:txBody>
                  <a:tcPr/>
                </a:tc>
                <a:tc>
                  <a:txBody>
                    <a:bodyPr/>
                    <a:lstStyle/>
                    <a:p>
                      <a:pPr marL="0" marR="0">
                        <a:spcBef>
                          <a:spcPts val="0"/>
                        </a:spcBef>
                        <a:spcAft>
                          <a:spcPts val="0"/>
                        </a:spcAft>
                      </a:pPr>
                      <a:r>
                        <a:rPr lang="en-US" sz="1300">
                          <a:latin typeface="Times New Roman"/>
                          <a:ea typeface="Batang"/>
                          <a:cs typeface="Angsana New"/>
                        </a:rPr>
                        <a:t>mg/L, ppm</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th-TH"/>
                    </a:p>
                  </a:txBody>
                  <a:tcPr/>
                </a:tc>
                <a:extLst>
                  <a:ext uri="{0D108BD9-81ED-4DB2-BD59-A6C34878D82A}">
                    <a16:rowId xmlns:a16="http://schemas.microsoft.com/office/drawing/2014/main" val="10018"/>
                  </a:ext>
                </a:extLst>
              </a:tr>
              <a:tr h="414023">
                <a:tc>
                  <a:txBody>
                    <a:bodyPr/>
                    <a:lstStyle/>
                    <a:p>
                      <a:pPr marL="0" marR="0">
                        <a:spcBef>
                          <a:spcPts val="0"/>
                        </a:spcBef>
                        <a:spcAft>
                          <a:spcPts val="0"/>
                        </a:spcAft>
                      </a:pPr>
                      <a:r>
                        <a:rPr lang="en-US" sz="1300">
                          <a:latin typeface="Times New Roman"/>
                          <a:ea typeface="Batang"/>
                          <a:cs typeface="Angsana New"/>
                        </a:rPr>
                        <a:t>   -Conductivity</a:t>
                      </a:r>
                      <a:endParaRPr lang="en-US" sz="1900">
                        <a:latin typeface="Cordia New"/>
                        <a:ea typeface="Cordia New"/>
                        <a:cs typeface="Angsana New"/>
                      </a:endParaRPr>
                    </a:p>
                    <a:p>
                      <a:pPr marL="0" marR="0">
                        <a:spcBef>
                          <a:spcPts val="0"/>
                        </a:spcBef>
                        <a:spcAft>
                          <a:spcPts val="0"/>
                        </a:spcAft>
                      </a:pPr>
                      <a:r>
                        <a:rPr lang="en-US" sz="1300">
                          <a:latin typeface="Times New Roman"/>
                          <a:ea typeface="Batang"/>
                          <a:cs typeface="Angsana New"/>
                        </a:rPr>
                        <a:t>and others.</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300">
                          <a:latin typeface="Times New Roman"/>
                          <a:ea typeface="Batang"/>
                          <a:cs typeface="Angsana New"/>
                        </a:rPr>
                        <a:t>Conductivity</a:t>
                      </a:r>
                      <a:endParaRPr lang="en-US" sz="1900">
                        <a:latin typeface="Cordia New"/>
                        <a:ea typeface="Cordia New"/>
                        <a:cs typeface="Angsana New"/>
                      </a:endParaRPr>
                    </a:p>
                    <a:p>
                      <a:pPr marL="0" marR="0">
                        <a:spcBef>
                          <a:spcPts val="0"/>
                        </a:spcBef>
                        <a:spcAft>
                          <a:spcPts val="0"/>
                        </a:spcAft>
                      </a:pPr>
                      <a:r>
                        <a:rPr lang="en-US" sz="1300">
                          <a:latin typeface="Times New Roman"/>
                          <a:ea typeface="Batang"/>
                          <a:cs typeface="Angsana New"/>
                        </a:rPr>
                        <a:t>and others.</a:t>
                      </a:r>
                      <a:endParaRPr lang="en-US" sz="190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h-TH"/>
                    </a:p>
                  </a:txBody>
                  <a:tcPr/>
                </a:tc>
                <a:tc>
                  <a:txBody>
                    <a:bodyPr/>
                    <a:lstStyle/>
                    <a:p>
                      <a:pPr marL="0" marR="0">
                        <a:spcBef>
                          <a:spcPts val="0"/>
                        </a:spcBef>
                        <a:spcAft>
                          <a:spcPts val="0"/>
                        </a:spcAft>
                      </a:pPr>
                      <a:r>
                        <a:rPr lang="en-US" sz="1300" dirty="0">
                          <a:latin typeface="Times New Roman"/>
                          <a:ea typeface="Batang"/>
                          <a:cs typeface="Times New Roman"/>
                          <a:sym typeface="Symbol"/>
                        </a:rPr>
                        <a:t></a:t>
                      </a:r>
                      <a:r>
                        <a:rPr lang="en-US" sz="1300" dirty="0">
                          <a:latin typeface="Times New Roman"/>
                          <a:ea typeface="Batang"/>
                          <a:cs typeface="Angsana New"/>
                        </a:rPr>
                        <a:t>s/cm</a:t>
                      </a:r>
                      <a:endParaRPr lang="en-US" sz="1900" dirty="0">
                        <a:latin typeface="Cordia New"/>
                        <a:ea typeface="Cordia New"/>
                        <a:cs typeface="Angsana New"/>
                      </a:endParaRPr>
                    </a:p>
                  </a:txBody>
                  <a:tcPr marL="90768" marR="9076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th-TH"/>
                    </a:p>
                  </a:txBody>
                  <a:tcPr/>
                </a:tc>
                <a:extLst>
                  <a:ext uri="{0D108BD9-81ED-4DB2-BD59-A6C34878D82A}">
                    <a16:rowId xmlns:a16="http://schemas.microsoft.com/office/drawing/2014/main" val="10019"/>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สี่เหลี่ยมผืนผ้า 4"/>
          <p:cNvSpPr/>
          <p:nvPr/>
        </p:nvSpPr>
        <p:spPr>
          <a:xfrm>
            <a:off x="1055440" y="804768"/>
            <a:ext cx="10513168" cy="896040"/>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The relationship of climatic-hydrologic water quality</a:t>
            </a:r>
            <a:endParaRPr lang="en-US" sz="3200" dirty="0">
              <a:solidFill>
                <a:schemeClr val="tx1"/>
              </a:solidFill>
            </a:endParaRPr>
          </a:p>
        </p:txBody>
      </p:sp>
      <p:sp>
        <p:nvSpPr>
          <p:cNvPr id="3" name="สี่เหลี่ยมผืนผ้า 2"/>
          <p:cNvSpPr/>
          <p:nvPr/>
        </p:nvSpPr>
        <p:spPr>
          <a:xfrm>
            <a:off x="1055440" y="2060848"/>
            <a:ext cx="10513168" cy="3416320"/>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marL="342900" indent="-342900">
              <a:buFont typeface="Wingdings" pitchFamily="2" charset="2"/>
              <a:buChar char="q"/>
            </a:pPr>
            <a:r>
              <a:rPr lang="en-US" sz="2400" dirty="0">
                <a:solidFill>
                  <a:schemeClr val="tx1"/>
                </a:solidFill>
              </a:rPr>
              <a:t>Water flow had positive correlation with TB, DO and NH</a:t>
            </a:r>
            <a:r>
              <a:rPr lang="en-US" sz="2400" baseline="-25000" dirty="0">
                <a:solidFill>
                  <a:schemeClr val="tx1"/>
                </a:solidFill>
              </a:rPr>
              <a:t>3</a:t>
            </a:r>
            <a:r>
              <a:rPr lang="en-US" sz="2400" dirty="0">
                <a:solidFill>
                  <a:schemeClr val="tx1"/>
                </a:solidFill>
              </a:rPr>
              <a:t>-N and negative with TEMP and CD.</a:t>
            </a:r>
          </a:p>
          <a:p>
            <a:r>
              <a:rPr lang="en-US" sz="2400" dirty="0">
                <a:solidFill>
                  <a:schemeClr val="tx1"/>
                </a:solidFill>
              </a:rPr>
              <a:t> </a:t>
            </a:r>
          </a:p>
          <a:p>
            <a:pPr marL="342900" indent="-342900">
              <a:buFont typeface="Wingdings" pitchFamily="2" charset="2"/>
              <a:buChar char="q"/>
            </a:pPr>
            <a:r>
              <a:rPr lang="en-US" sz="2400" dirty="0">
                <a:solidFill>
                  <a:schemeClr val="tx1"/>
                </a:solidFill>
              </a:rPr>
              <a:t>Water flow is a driver for turbidity increase and soluble matter decrease. The increase of water flow can flushed erosive soils and nutrients from land surface and increase sediments in river.</a:t>
            </a:r>
          </a:p>
          <a:p>
            <a:endParaRPr lang="en-US" sz="2400" dirty="0">
              <a:solidFill>
                <a:schemeClr val="tx1"/>
              </a:solidFill>
            </a:endParaRPr>
          </a:p>
          <a:p>
            <a:pPr marL="342900" indent="-342900">
              <a:buFont typeface="Wingdings" pitchFamily="2" charset="2"/>
              <a:buChar char="q"/>
            </a:pPr>
            <a:r>
              <a:rPr lang="en-US" sz="2400" dirty="0">
                <a:solidFill>
                  <a:schemeClr val="tx1"/>
                </a:solidFill>
              </a:rPr>
              <a:t>In other words it can decrease conductivity by carried soluble matters along the river.</a:t>
            </a:r>
          </a:p>
        </p:txBody>
      </p:sp>
    </p:spTree>
    <p:extLst>
      <p:ext uri="{BB962C8B-B14F-4D97-AF65-F5344CB8AC3E}">
        <p14:creationId xmlns:p14="http://schemas.microsoft.com/office/powerpoint/2010/main" val="2976004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ชื่อเรื่อง 1"/>
          <p:cNvSpPr>
            <a:spLocks noGrp="1"/>
          </p:cNvSpPr>
          <p:nvPr>
            <p:ph type="title"/>
          </p:nvPr>
        </p:nvSpPr>
        <p:spPr>
          <a:xfrm>
            <a:off x="443372" y="476672"/>
            <a:ext cx="3492388" cy="713175"/>
          </a:xfrm>
          <a:solidFill>
            <a:schemeClr val="accent2"/>
          </a:solidFill>
          <a:ln>
            <a:solidFill>
              <a:srgbClr val="00B0F0"/>
            </a:solidFill>
          </a:ln>
        </p:spPr>
        <p:txBody>
          <a:bodyPr>
            <a:normAutofit/>
          </a:bodyPr>
          <a:lstStyle/>
          <a:p>
            <a:pPr algn="ctr"/>
            <a:r>
              <a:rPr lang="en-US" sz="3600" b="1" dirty="0">
                <a:solidFill>
                  <a:schemeClr val="tx1"/>
                </a:solidFill>
                <a:latin typeface="+mn-lt"/>
                <a:cs typeface="Aparajita" pitchFamily="34" charset="0"/>
              </a:rPr>
              <a:t>CONCLUSION</a:t>
            </a:r>
          </a:p>
        </p:txBody>
      </p:sp>
      <p:sp>
        <p:nvSpPr>
          <p:cNvPr id="4" name="สี่เหลี่ยมผืนผ้า 3"/>
          <p:cNvSpPr/>
          <p:nvPr/>
        </p:nvSpPr>
        <p:spPr>
          <a:xfrm>
            <a:off x="443372" y="1700808"/>
            <a:ext cx="11305256" cy="4832092"/>
          </a:xfrm>
          <a:prstGeom prst="rect">
            <a:avLst/>
          </a:prstGeom>
          <a:solidFill>
            <a:srgbClr val="92D050"/>
          </a:solidFill>
        </p:spPr>
        <p:txBody>
          <a:bodyPr wrap="square">
            <a:spAutoFit/>
          </a:bodyPr>
          <a:lstStyle/>
          <a:p>
            <a:pPr marL="342900" indent="-342900">
              <a:buFont typeface="Wingdings" pitchFamily="2" charset="2"/>
              <a:buChar char="q"/>
            </a:pPr>
            <a:r>
              <a:rPr lang="en-US" b="1" dirty="0"/>
              <a:t> </a:t>
            </a:r>
            <a:r>
              <a:rPr lang="en-US" dirty="0"/>
              <a:t>There were significant correlations between climatic-hydrologic factors with water quality in river basin. </a:t>
            </a:r>
          </a:p>
          <a:p>
            <a:endParaRPr lang="en-US" dirty="0"/>
          </a:p>
          <a:p>
            <a:pPr marL="342900" indent="-342900">
              <a:buFont typeface="Wingdings" pitchFamily="2" charset="2"/>
              <a:buChar char="q"/>
            </a:pPr>
            <a:r>
              <a:rPr lang="en-US" dirty="0"/>
              <a:t>Climate temperature, precipitation, water level, water flow and cross-section are main drivers to impact water quality. Water temperature and NH</a:t>
            </a:r>
            <a:r>
              <a:rPr lang="en-US" baseline="-25000" dirty="0"/>
              <a:t>3</a:t>
            </a:r>
            <a:r>
              <a:rPr lang="en-US" dirty="0"/>
              <a:t>-N are as sensitive for monitoring impact from climate and turbidity as for hydrology. </a:t>
            </a:r>
          </a:p>
          <a:p>
            <a:endParaRPr lang="en-US" dirty="0"/>
          </a:p>
          <a:p>
            <a:pPr marL="342900" indent="-342900">
              <a:buFont typeface="Wingdings" pitchFamily="2" charset="2"/>
              <a:buChar char="q"/>
            </a:pPr>
            <a:r>
              <a:rPr lang="en-US" dirty="0"/>
              <a:t>Therefore, water quality management planning should be consideration climatic-hydrologic change for developing improved in protection and control wastewater discharge from various land use.</a:t>
            </a:r>
            <a:endParaRPr lang="th-TH" dirty="0"/>
          </a:p>
        </p:txBody>
      </p:sp>
    </p:spTree>
    <p:extLst>
      <p:ext uri="{BB962C8B-B14F-4D97-AF65-F5344CB8AC3E}">
        <p14:creationId xmlns:p14="http://schemas.microsoft.com/office/powerpoint/2010/main" val="4002480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DFD6E-EB70-6013-03F1-C3FD5AFF9FF2}"/>
              </a:ext>
            </a:extLst>
          </p:cNvPr>
          <p:cNvSpPr>
            <a:spLocks noGrp="1"/>
          </p:cNvSpPr>
          <p:nvPr>
            <p:ph type="title"/>
          </p:nvPr>
        </p:nvSpPr>
        <p:spPr/>
        <p:txBody>
          <a:bodyPr/>
          <a:lstStyle/>
          <a:p>
            <a:endParaRPr lang="th-TH"/>
          </a:p>
        </p:txBody>
      </p:sp>
      <p:sp>
        <p:nvSpPr>
          <p:cNvPr id="3" name="Content Placeholder 2">
            <a:extLst>
              <a:ext uri="{FF2B5EF4-FFF2-40B4-BE49-F238E27FC236}">
                <a16:creationId xmlns:a16="http://schemas.microsoft.com/office/drawing/2014/main" id="{B58AB795-950A-D36F-6172-42E33EF5E71F}"/>
              </a:ext>
            </a:extLst>
          </p:cNvPr>
          <p:cNvSpPr>
            <a:spLocks noGrp="1"/>
          </p:cNvSpPr>
          <p:nvPr>
            <p:ph idx="1"/>
          </p:nvPr>
        </p:nvSpPr>
        <p:spPr/>
        <p:txBody>
          <a:bodyPr/>
          <a:lstStyle/>
          <a:p>
            <a:endParaRPr lang="th-TH"/>
          </a:p>
        </p:txBody>
      </p:sp>
      <p:grpSp>
        <p:nvGrpSpPr>
          <p:cNvPr id="4" name="กลุ่ม 2">
            <a:extLst>
              <a:ext uri="{FF2B5EF4-FFF2-40B4-BE49-F238E27FC236}">
                <a16:creationId xmlns:a16="http://schemas.microsoft.com/office/drawing/2014/main" id="{B62FE5A9-BEC7-2D58-380F-BFC1A7BEBFEE}"/>
              </a:ext>
            </a:extLst>
          </p:cNvPr>
          <p:cNvGrpSpPr/>
          <p:nvPr/>
        </p:nvGrpSpPr>
        <p:grpSpPr>
          <a:xfrm>
            <a:off x="105410" y="3573016"/>
            <a:ext cx="11981179" cy="1789850"/>
            <a:chOff x="179512" y="2976549"/>
            <a:chExt cx="7848872" cy="1172531"/>
          </a:xfrm>
        </p:grpSpPr>
        <p:pic>
          <p:nvPicPr>
            <p:cNvPr id="5" name="รูปภาพ 3" descr="รูปภาพประกอบด้วย หญ้า, กลางแจ้ง, ต้นไม้, ท้องฟ้า&#10;&#10;คำอธิบายที่สร้างขึ้นโดยมีความน่าเชื่อถือสูงมาก">
              <a:extLst>
                <a:ext uri="{FF2B5EF4-FFF2-40B4-BE49-F238E27FC236}">
                  <a16:creationId xmlns:a16="http://schemas.microsoft.com/office/drawing/2014/main" id="{7E7C8E8E-E33B-3802-5E43-38DEA16E3A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40" y="2996180"/>
              <a:ext cx="1491367" cy="1137768"/>
            </a:xfrm>
            <a:prstGeom prst="rect">
              <a:avLst/>
            </a:prstGeom>
          </p:spPr>
        </p:pic>
        <p:pic>
          <p:nvPicPr>
            <p:cNvPr id="6" name="รูปภาพ 4" descr="รูปภาพประกอบด้วย ต้นไม้, หญ้า, กลางแจ้ง, ป่า&#10;&#10;คำอธิบายที่สร้างขึ้นโดยมีความน่าเชื่อถือสูงมาก">
              <a:extLst>
                <a:ext uri="{FF2B5EF4-FFF2-40B4-BE49-F238E27FC236}">
                  <a16:creationId xmlns:a16="http://schemas.microsoft.com/office/drawing/2014/main" id="{BE7AF3C5-B91B-E00C-2215-52F2A5679A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2996179"/>
              <a:ext cx="1533253" cy="1149940"/>
            </a:xfrm>
            <a:prstGeom prst="rect">
              <a:avLst/>
            </a:prstGeom>
          </p:spPr>
        </p:pic>
        <p:pic>
          <p:nvPicPr>
            <p:cNvPr id="7" name="รูปภาพ 5" descr="รูปภาพประกอบด้วย ต้นไม้, กลางแจ้ง, พื้น, หญ้า&#10;&#10;คำอธิบายที่สร้างขึ้นโดยมีความน่าเชื่อถือสูงมาก">
              <a:extLst>
                <a:ext uri="{FF2B5EF4-FFF2-40B4-BE49-F238E27FC236}">
                  <a16:creationId xmlns:a16="http://schemas.microsoft.com/office/drawing/2014/main" id="{BE46796E-62F1-4387-CD7A-35A1F859DB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3688" y="2996179"/>
              <a:ext cx="1533253" cy="1149940"/>
            </a:xfrm>
            <a:prstGeom prst="rect">
              <a:avLst/>
            </a:prstGeom>
          </p:spPr>
        </p:pic>
        <p:pic>
          <p:nvPicPr>
            <p:cNvPr id="8" name="Picture 2" descr="ผลการค้นหารูปภาพสำหรับ สวนปาล์มสะเดา">
              <a:extLst>
                <a:ext uri="{FF2B5EF4-FFF2-40B4-BE49-F238E27FC236}">
                  <a16:creationId xmlns:a16="http://schemas.microsoft.com/office/drawing/2014/main" id="{78CB45F4-97AD-D22A-0D33-ED5672D2FE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7864" y="2996179"/>
              <a:ext cx="1514500" cy="1136766"/>
            </a:xfrm>
            <a:prstGeom prst="rect">
              <a:avLst/>
            </a:prstGeom>
            <a:noFill/>
            <a:extLst>
              <a:ext uri="{909E8E84-426E-40DD-AFC4-6F175D3DCCD1}">
                <a14:hiddenFill xmlns:a14="http://schemas.microsoft.com/office/drawing/2010/main">
                  <a:solidFill>
                    <a:srgbClr val="FFFFFF"/>
                  </a:solidFill>
                </a14:hiddenFill>
              </a:ext>
            </a:extLst>
          </p:spPr>
        </p:pic>
        <p:pic>
          <p:nvPicPr>
            <p:cNvPr id="9" name="รูปภาพ 7" descr="รูปภาพประกอบด้วย กลางแจ้ง, หญ้า, ท้องฟ้า, ต้นไม้&#10;&#10;คำอธิบายที่สร้างขึ้นโดยมีความน่าเชื่อถือสูงมาก">
              <a:extLst>
                <a:ext uri="{FF2B5EF4-FFF2-40B4-BE49-F238E27FC236}">
                  <a16:creationId xmlns:a16="http://schemas.microsoft.com/office/drawing/2014/main" id="{AEFD7A4E-8659-1F01-B26F-5F6A763B65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5009" y="2976549"/>
              <a:ext cx="1563375" cy="1172531"/>
            </a:xfrm>
            <a:prstGeom prst="rect">
              <a:avLst/>
            </a:prstGeom>
          </p:spPr>
        </p:pic>
      </p:grpSp>
      <p:grpSp>
        <p:nvGrpSpPr>
          <p:cNvPr id="10" name="กลุ่ม 8">
            <a:extLst>
              <a:ext uri="{FF2B5EF4-FFF2-40B4-BE49-F238E27FC236}">
                <a16:creationId xmlns:a16="http://schemas.microsoft.com/office/drawing/2014/main" id="{EA65E4D0-616C-2E57-7EB4-289B01DA602F}"/>
              </a:ext>
            </a:extLst>
          </p:cNvPr>
          <p:cNvGrpSpPr/>
          <p:nvPr/>
        </p:nvGrpSpPr>
        <p:grpSpPr>
          <a:xfrm>
            <a:off x="97183" y="806219"/>
            <a:ext cx="11989406" cy="2081738"/>
            <a:chOff x="323528" y="250477"/>
            <a:chExt cx="8352928" cy="1450331"/>
          </a:xfrm>
        </p:grpSpPr>
        <p:pic>
          <p:nvPicPr>
            <p:cNvPr id="11" name="รูปภาพ 9" descr="รูปภาพประกอบด้วย หญ้า, ต้นไม้, กลางแจ้ง, ท้องฟ้า&#10;&#10;คำอธิบายที่สร้างขึ้นโดยมีความน่าเชื่อถือสูงมาก">
              <a:extLst>
                <a:ext uri="{FF2B5EF4-FFF2-40B4-BE49-F238E27FC236}">
                  <a16:creationId xmlns:a16="http://schemas.microsoft.com/office/drawing/2014/main" id="{73E3AD20-6573-26D0-24F8-F087C005D8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528" y="259180"/>
              <a:ext cx="2016224" cy="1422700"/>
            </a:xfrm>
            <a:prstGeom prst="rect">
              <a:avLst/>
            </a:prstGeom>
          </p:spPr>
        </p:pic>
        <p:pic>
          <p:nvPicPr>
            <p:cNvPr id="12" name="รูปภาพ 10" descr="รูปภาพประกอบด้วย กลางแจ้ง, น้ำ, ต้นไม้, ท้องฟ้า&#10;&#10;คำอธิบายที่สร้างขึ้นโดยมีความน่าเชื่อถือสูงมาก">
              <a:extLst>
                <a:ext uri="{FF2B5EF4-FFF2-40B4-BE49-F238E27FC236}">
                  <a16:creationId xmlns:a16="http://schemas.microsoft.com/office/drawing/2014/main" id="{90616ADA-D612-3693-A80F-33A522BDBC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5178" y="259180"/>
              <a:ext cx="1891278" cy="1418459"/>
            </a:xfrm>
            <a:prstGeom prst="rect">
              <a:avLst/>
            </a:prstGeom>
          </p:spPr>
        </p:pic>
        <p:pic>
          <p:nvPicPr>
            <p:cNvPr id="13" name="Picture 4" descr="ผลการค้นหารูปภาพสำหรับ โรงงานอำเภอสะเดา">
              <a:extLst>
                <a:ext uri="{FF2B5EF4-FFF2-40B4-BE49-F238E27FC236}">
                  <a16:creationId xmlns:a16="http://schemas.microsoft.com/office/drawing/2014/main" id="{ECE1E1C1-5242-8A0B-62B8-FF83A26EE9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1759" y="265418"/>
              <a:ext cx="2115688" cy="14122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รูปภาพที่เกี่ยวข้อง">
              <a:extLst>
                <a:ext uri="{FF2B5EF4-FFF2-40B4-BE49-F238E27FC236}">
                  <a16:creationId xmlns:a16="http://schemas.microsoft.com/office/drawing/2014/main" id="{1F91C88F-8FDB-6C91-8964-7DD84D7B019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2000" y="250477"/>
              <a:ext cx="2145953" cy="14503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68223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แทนหมายเลขสไลด์ 3">
            <a:extLst>
              <a:ext uri="{FF2B5EF4-FFF2-40B4-BE49-F238E27FC236}">
                <a16:creationId xmlns:a16="http://schemas.microsoft.com/office/drawing/2014/main" id="{F26D5AB5-3EC1-45D6-BAF2-5DFC164796B6}"/>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
        <p:nvSpPr>
          <p:cNvPr id="5" name="ชื่อเรื่อง 1">
            <a:extLst>
              <a:ext uri="{FF2B5EF4-FFF2-40B4-BE49-F238E27FC236}">
                <a16:creationId xmlns:a16="http://schemas.microsoft.com/office/drawing/2014/main" id="{33E8E07E-16B2-4579-AB32-7EDA468BB7F8}"/>
              </a:ext>
            </a:extLst>
          </p:cNvPr>
          <p:cNvSpPr>
            <a:spLocks noGrp="1"/>
          </p:cNvSpPr>
          <p:nvPr>
            <p:ph type="title"/>
          </p:nvPr>
        </p:nvSpPr>
        <p:spPr>
          <a:xfrm>
            <a:off x="5159896" y="5122978"/>
            <a:ext cx="6767148" cy="981421"/>
          </a:xfrm>
        </p:spPr>
        <p:txBody>
          <a:bodyPr>
            <a:noAutofit/>
          </a:bodyPr>
          <a:lstStyle/>
          <a:p>
            <a:pPr algn="ctr"/>
            <a:r>
              <a:rPr lang="en-US" sz="2800" b="1" dirty="0">
                <a:solidFill>
                  <a:schemeClr val="tx1"/>
                </a:solidFill>
                <a:latin typeface="+mn-lt"/>
                <a:cs typeface="Aparajita" panose="02020603050405020304" pitchFamily="18" charset="0"/>
              </a:rPr>
              <a:t>Clustered water quality variations: pollution sources</a:t>
            </a:r>
          </a:p>
        </p:txBody>
      </p:sp>
      <p:pic>
        <p:nvPicPr>
          <p:cNvPr id="6" name="รูปภาพ 5" descr="C:\Users\DELL-PC\AppData\Local\Microsoft\Windows\INetCacheContent.Word\u-tapao map.jpg">
            <a:extLst>
              <a:ext uri="{FF2B5EF4-FFF2-40B4-BE49-F238E27FC236}">
                <a16:creationId xmlns:a16="http://schemas.microsoft.com/office/drawing/2014/main" id="{D31E97E4-C88C-464F-9F18-A856722F6F1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503" y="0"/>
            <a:ext cx="4736123" cy="6836932"/>
          </a:xfrm>
          <a:prstGeom prst="rect">
            <a:avLst/>
          </a:prstGeom>
          <a:noFill/>
          <a:ln w="3175">
            <a:solidFill>
              <a:schemeClr val="tx1"/>
            </a:solidFill>
          </a:ln>
        </p:spPr>
      </p:pic>
      <p:cxnSp>
        <p:nvCxnSpPr>
          <p:cNvPr id="7" name="ตัวเชื่อมต่อตรง 6">
            <a:extLst>
              <a:ext uri="{FF2B5EF4-FFF2-40B4-BE49-F238E27FC236}">
                <a16:creationId xmlns:a16="http://schemas.microsoft.com/office/drawing/2014/main" id="{0170C525-7C21-4C07-9C7F-E9AD7C7E823D}"/>
              </a:ext>
            </a:extLst>
          </p:cNvPr>
          <p:cNvCxnSpPr/>
          <p:nvPr/>
        </p:nvCxnSpPr>
        <p:spPr>
          <a:xfrm flipH="1">
            <a:off x="17585" y="3640017"/>
            <a:ext cx="5424854" cy="0"/>
          </a:xfrm>
          <a:prstGeom prst="line">
            <a:avLst/>
          </a:prstGeom>
          <a:ln w="28575">
            <a:solidFill>
              <a:schemeClr val="tx2"/>
            </a:solidFill>
            <a:prstDash val="lgDash"/>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8EAF09ED-3091-4D92-A2B4-DED4BBA47538}"/>
              </a:ext>
            </a:extLst>
          </p:cNvPr>
          <p:cNvCxnSpPr/>
          <p:nvPr/>
        </p:nvCxnSpPr>
        <p:spPr>
          <a:xfrm flipH="1">
            <a:off x="38104" y="1735021"/>
            <a:ext cx="5424854" cy="0"/>
          </a:xfrm>
          <a:prstGeom prst="line">
            <a:avLst/>
          </a:prstGeom>
          <a:ln w="28575">
            <a:solidFill>
              <a:schemeClr val="tx2"/>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11" name="ตาราง 10">
            <a:extLst>
              <a:ext uri="{FF2B5EF4-FFF2-40B4-BE49-F238E27FC236}">
                <a16:creationId xmlns:a16="http://schemas.microsoft.com/office/drawing/2014/main" id="{5C859FAB-FD59-46F0-97D3-C03220F186FD}"/>
              </a:ext>
            </a:extLst>
          </p:cNvPr>
          <p:cNvGraphicFramePr>
            <a:graphicFrameLocks noGrp="1"/>
          </p:cNvGraphicFramePr>
          <p:nvPr/>
        </p:nvGraphicFramePr>
        <p:xfrm>
          <a:off x="6582511" y="1726229"/>
          <a:ext cx="5424854" cy="2010321"/>
        </p:xfrm>
        <a:graphic>
          <a:graphicData uri="http://schemas.openxmlformats.org/drawingml/2006/table">
            <a:tbl>
              <a:tblPr firstRow="1" firstCol="1" bandRow="1">
                <a:tableStyleId>{7DF18680-E054-41AD-8BC1-D1AEF772440D}</a:tableStyleId>
              </a:tblPr>
              <a:tblGrid>
                <a:gridCol w="1879874">
                  <a:extLst>
                    <a:ext uri="{9D8B030D-6E8A-4147-A177-3AD203B41FA5}">
                      <a16:colId xmlns:a16="http://schemas.microsoft.com/office/drawing/2014/main" val="1612770383"/>
                    </a:ext>
                  </a:extLst>
                </a:gridCol>
                <a:gridCol w="1126864">
                  <a:extLst>
                    <a:ext uri="{9D8B030D-6E8A-4147-A177-3AD203B41FA5}">
                      <a16:colId xmlns:a16="http://schemas.microsoft.com/office/drawing/2014/main" val="1063233473"/>
                    </a:ext>
                  </a:extLst>
                </a:gridCol>
                <a:gridCol w="1209058">
                  <a:extLst>
                    <a:ext uri="{9D8B030D-6E8A-4147-A177-3AD203B41FA5}">
                      <a16:colId xmlns:a16="http://schemas.microsoft.com/office/drawing/2014/main" val="860112609"/>
                    </a:ext>
                  </a:extLst>
                </a:gridCol>
                <a:gridCol w="1209058">
                  <a:extLst>
                    <a:ext uri="{9D8B030D-6E8A-4147-A177-3AD203B41FA5}">
                      <a16:colId xmlns:a16="http://schemas.microsoft.com/office/drawing/2014/main" val="377887524"/>
                    </a:ext>
                  </a:extLst>
                </a:gridCol>
              </a:tblGrid>
              <a:tr h="468921">
                <a:tc rowSpan="2">
                  <a:txBody>
                    <a:bodyPr/>
                    <a:lstStyle/>
                    <a:p>
                      <a:pPr algn="ctr">
                        <a:spcAft>
                          <a:spcPts val="0"/>
                        </a:spcAft>
                        <a:tabLst>
                          <a:tab pos="630555" algn="l"/>
                        </a:tabLst>
                      </a:pPr>
                      <a:r>
                        <a:rPr lang="en-US" sz="2000" dirty="0">
                          <a:effectLst/>
                          <a:latin typeface="Aparajita" panose="02020603050405020304" pitchFamily="18" charset="0"/>
                          <a:cs typeface="Aparajita" panose="02020603050405020304" pitchFamily="18" charset="0"/>
                        </a:rPr>
                        <a:t>Pollution source by site station</a:t>
                      </a:r>
                      <a:endParaRPr lang="en-US" sz="2000" b="1" dirty="0">
                        <a:effectLst/>
                        <a:latin typeface="Aparajita" panose="02020603050405020304" pitchFamily="18" charset="0"/>
                        <a:ea typeface="MS Mincho" panose="02020609040205080304" pitchFamily="49" charset="-128"/>
                        <a:cs typeface="Aparajita" panose="02020603050405020304" pitchFamily="18" charset="0"/>
                      </a:endParaRPr>
                    </a:p>
                  </a:txBody>
                  <a:tcPr marL="68580" marR="68580" marT="0" marB="0" anchor="ctr"/>
                </a:tc>
                <a:tc gridSpan="3">
                  <a:txBody>
                    <a:bodyPr/>
                    <a:lstStyle/>
                    <a:p>
                      <a:pPr algn="ctr">
                        <a:spcAft>
                          <a:spcPts val="0"/>
                        </a:spcAft>
                        <a:tabLst>
                          <a:tab pos="630555" algn="l"/>
                        </a:tabLst>
                      </a:pPr>
                      <a:r>
                        <a:rPr lang="en-US" sz="2000" dirty="0">
                          <a:effectLst/>
                          <a:latin typeface="Aparajita" panose="02020603050405020304" pitchFamily="18" charset="0"/>
                          <a:cs typeface="Aparajita" panose="02020603050405020304" pitchFamily="18" charset="0"/>
                        </a:rPr>
                        <a:t>Site station of pollution sources in each basin zone</a:t>
                      </a:r>
                      <a:endParaRPr lang="en-US" sz="2000" b="1" dirty="0">
                        <a:effectLst/>
                        <a:latin typeface="Aparajita" panose="02020603050405020304" pitchFamily="18" charset="0"/>
                        <a:ea typeface="MS Mincho" panose="02020609040205080304" pitchFamily="49" charset="-128"/>
                        <a:cs typeface="Aparajita"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50947462"/>
                  </a:ext>
                </a:extLst>
              </a:tr>
              <a:tr h="468921">
                <a:tc vMerge="1">
                  <a:txBody>
                    <a:bodyPr/>
                    <a:lstStyle/>
                    <a:p>
                      <a:endParaRPr lang="en-US"/>
                    </a:p>
                  </a:txBody>
                  <a:tcPr/>
                </a:tc>
                <a:tc>
                  <a:txBody>
                    <a:bodyPr/>
                    <a:lstStyle/>
                    <a:p>
                      <a:pPr algn="ctr">
                        <a:spcAft>
                          <a:spcPts val="0"/>
                        </a:spcAft>
                        <a:tabLst>
                          <a:tab pos="630555" algn="l"/>
                        </a:tabLst>
                      </a:pPr>
                      <a:r>
                        <a:rPr lang="en-US" sz="2000" b="1" dirty="0">
                          <a:effectLst/>
                          <a:latin typeface="Aparajita" panose="02020603050405020304" pitchFamily="18" charset="0"/>
                          <a:cs typeface="Aparajita" panose="02020603050405020304" pitchFamily="18" charset="0"/>
                        </a:rPr>
                        <a:t>Low</a:t>
                      </a:r>
                      <a:endParaRPr lang="en-US" sz="2000" b="1" dirty="0">
                        <a:effectLst/>
                        <a:latin typeface="Aparajita" panose="02020603050405020304" pitchFamily="18" charset="0"/>
                        <a:ea typeface="MS Mincho" panose="02020609040205080304" pitchFamily="49" charset="-128"/>
                        <a:cs typeface="Aparajita" panose="02020603050405020304" pitchFamily="18" charset="0"/>
                      </a:endParaRPr>
                    </a:p>
                  </a:txBody>
                  <a:tcPr marL="68580" marR="68580" marT="0" marB="0" anchor="ctr">
                    <a:solidFill>
                      <a:srgbClr val="FFC000"/>
                    </a:solidFill>
                  </a:tcPr>
                </a:tc>
                <a:tc>
                  <a:txBody>
                    <a:bodyPr/>
                    <a:lstStyle/>
                    <a:p>
                      <a:pPr algn="ctr">
                        <a:spcAft>
                          <a:spcPts val="0"/>
                        </a:spcAft>
                        <a:tabLst>
                          <a:tab pos="630555" algn="l"/>
                        </a:tabLst>
                      </a:pPr>
                      <a:r>
                        <a:rPr lang="en-US" sz="2000" b="1" dirty="0">
                          <a:effectLst/>
                          <a:latin typeface="Aparajita" panose="02020603050405020304" pitchFamily="18" charset="0"/>
                          <a:cs typeface="Aparajita" panose="02020603050405020304" pitchFamily="18" charset="0"/>
                        </a:rPr>
                        <a:t>moderate</a:t>
                      </a:r>
                      <a:endParaRPr lang="en-US" sz="2000" b="1" dirty="0">
                        <a:effectLst/>
                        <a:latin typeface="Aparajita" panose="02020603050405020304" pitchFamily="18" charset="0"/>
                        <a:ea typeface="MS Mincho" panose="02020609040205080304" pitchFamily="49" charset="-128"/>
                        <a:cs typeface="Aparajita" panose="02020603050405020304" pitchFamily="18" charset="0"/>
                      </a:endParaRPr>
                    </a:p>
                  </a:txBody>
                  <a:tcPr marL="68580" marR="68580" marT="0" marB="0" anchor="ctr">
                    <a:solidFill>
                      <a:schemeClr val="accent3">
                        <a:lumMod val="60000"/>
                        <a:lumOff val="40000"/>
                      </a:schemeClr>
                    </a:solidFill>
                  </a:tcPr>
                </a:tc>
                <a:tc>
                  <a:txBody>
                    <a:bodyPr/>
                    <a:lstStyle/>
                    <a:p>
                      <a:pPr algn="ctr">
                        <a:spcAft>
                          <a:spcPts val="0"/>
                        </a:spcAft>
                        <a:tabLst>
                          <a:tab pos="630555" algn="l"/>
                        </a:tabLst>
                      </a:pPr>
                      <a:r>
                        <a:rPr lang="en-US" sz="2000" b="1" dirty="0">
                          <a:effectLst/>
                          <a:latin typeface="Aparajita" panose="02020603050405020304" pitchFamily="18" charset="0"/>
                          <a:cs typeface="Aparajita" panose="02020603050405020304" pitchFamily="18" charset="0"/>
                        </a:rPr>
                        <a:t>high</a:t>
                      </a:r>
                      <a:endParaRPr lang="en-US" sz="2000" b="1" dirty="0">
                        <a:effectLst/>
                        <a:latin typeface="Aparajita" panose="02020603050405020304" pitchFamily="18" charset="0"/>
                        <a:ea typeface="MS Mincho" panose="02020609040205080304" pitchFamily="49" charset="-128"/>
                        <a:cs typeface="Aparajita" panose="02020603050405020304" pitchFamily="18" charset="0"/>
                      </a:endParaRPr>
                    </a:p>
                  </a:txBody>
                  <a:tcPr marL="68580" marR="68580" marT="0" marB="0" anchor="ctr">
                    <a:solidFill>
                      <a:srgbClr val="92D050"/>
                    </a:solidFill>
                  </a:tcPr>
                </a:tc>
                <a:extLst>
                  <a:ext uri="{0D108BD9-81ED-4DB2-BD59-A6C34878D82A}">
                    <a16:rowId xmlns:a16="http://schemas.microsoft.com/office/drawing/2014/main" val="3854418737"/>
                  </a:ext>
                </a:extLst>
              </a:tr>
              <a:tr h="234461">
                <a:tc>
                  <a:txBody>
                    <a:bodyPr/>
                    <a:lstStyle/>
                    <a:p>
                      <a:pPr algn="ctr">
                        <a:spcAft>
                          <a:spcPts val="0"/>
                        </a:spcAft>
                        <a:tabLst>
                          <a:tab pos="630555" algn="l"/>
                        </a:tabLst>
                      </a:pPr>
                      <a:r>
                        <a:rPr lang="en-US" sz="2000" dirty="0">
                          <a:effectLst/>
                          <a:latin typeface="Aparajita" panose="02020603050405020304" pitchFamily="18" charset="0"/>
                          <a:cs typeface="Aparajita" panose="02020603050405020304" pitchFamily="18" charset="0"/>
                        </a:rPr>
                        <a:t>Downstream</a:t>
                      </a:r>
                      <a:endParaRPr lang="en-US" sz="2000" b="1" dirty="0">
                        <a:effectLst/>
                        <a:latin typeface="Aparajita" panose="02020603050405020304" pitchFamily="18" charset="0"/>
                        <a:ea typeface="MS Mincho" panose="02020609040205080304" pitchFamily="49" charset="-128"/>
                        <a:cs typeface="Aparajita" panose="02020603050405020304" pitchFamily="18" charset="0"/>
                      </a:endParaRPr>
                    </a:p>
                  </a:txBody>
                  <a:tcPr marL="68580" marR="68580" marT="0" marB="0"/>
                </a:tc>
                <a:tc>
                  <a:txBody>
                    <a:bodyPr/>
                    <a:lstStyle/>
                    <a:p>
                      <a:pPr algn="ctr">
                        <a:spcAft>
                          <a:spcPts val="0"/>
                        </a:spcAft>
                        <a:tabLst>
                          <a:tab pos="630555" algn="l"/>
                        </a:tabLst>
                      </a:pPr>
                      <a:r>
                        <a:rPr lang="en-US" sz="2000" dirty="0">
                          <a:effectLst/>
                          <a:latin typeface="Aparajita" panose="02020603050405020304" pitchFamily="18" charset="0"/>
                          <a:cs typeface="Aparajita" panose="02020603050405020304" pitchFamily="18" charset="0"/>
                        </a:rPr>
                        <a:t>19</a:t>
                      </a:r>
                      <a:endParaRPr lang="en-US" sz="2000" b="1" dirty="0">
                        <a:effectLst/>
                        <a:latin typeface="Aparajita" panose="02020603050405020304" pitchFamily="18" charset="0"/>
                        <a:ea typeface="MS Mincho" panose="02020609040205080304" pitchFamily="49" charset="-128"/>
                        <a:cs typeface="Aparajita" panose="02020603050405020304" pitchFamily="18" charset="0"/>
                      </a:endParaRPr>
                    </a:p>
                  </a:txBody>
                  <a:tcPr marL="68580" marR="68580" marT="0" marB="0">
                    <a:solidFill>
                      <a:srgbClr val="FFC000"/>
                    </a:solidFill>
                  </a:tcPr>
                </a:tc>
                <a:tc>
                  <a:txBody>
                    <a:bodyPr/>
                    <a:lstStyle/>
                    <a:p>
                      <a:pPr algn="ctr">
                        <a:spcAft>
                          <a:spcPts val="0"/>
                        </a:spcAft>
                        <a:tabLst>
                          <a:tab pos="630555" algn="l"/>
                        </a:tabLst>
                      </a:pPr>
                      <a:r>
                        <a:rPr lang="en-US" sz="2000" dirty="0">
                          <a:effectLst/>
                          <a:latin typeface="Aparajita" panose="02020603050405020304" pitchFamily="18" charset="0"/>
                          <a:cs typeface="Aparajita" panose="02020603050405020304" pitchFamily="18" charset="0"/>
                        </a:rPr>
                        <a:t>18,20,21</a:t>
                      </a:r>
                      <a:endParaRPr lang="en-US" sz="2000" b="1" dirty="0">
                        <a:effectLst/>
                        <a:latin typeface="Aparajita" panose="02020603050405020304" pitchFamily="18" charset="0"/>
                        <a:ea typeface="MS Mincho" panose="02020609040205080304" pitchFamily="49" charset="-128"/>
                        <a:cs typeface="Aparajita" panose="02020603050405020304" pitchFamily="18" charset="0"/>
                      </a:endParaRPr>
                    </a:p>
                  </a:txBody>
                  <a:tcPr marL="68580" marR="68580" marT="0" marB="0">
                    <a:solidFill>
                      <a:schemeClr val="accent3">
                        <a:lumMod val="60000"/>
                        <a:lumOff val="40000"/>
                      </a:schemeClr>
                    </a:solidFill>
                  </a:tcPr>
                </a:tc>
                <a:tc>
                  <a:txBody>
                    <a:bodyPr/>
                    <a:lstStyle/>
                    <a:p>
                      <a:pPr algn="ctr">
                        <a:spcAft>
                          <a:spcPts val="0"/>
                        </a:spcAft>
                        <a:tabLst>
                          <a:tab pos="630555" algn="l"/>
                        </a:tabLst>
                      </a:pPr>
                      <a:r>
                        <a:rPr lang="th-TH" sz="2000" dirty="0">
                          <a:effectLst/>
                          <a:latin typeface="Aparajita" panose="02020603050405020304" pitchFamily="18" charset="0"/>
                        </a:rPr>
                        <a:t>-</a:t>
                      </a:r>
                      <a:endParaRPr lang="en-US" sz="2000" b="1" dirty="0">
                        <a:effectLst/>
                        <a:latin typeface="Aparajita" panose="02020603050405020304" pitchFamily="18" charset="0"/>
                        <a:ea typeface="MS Mincho" panose="02020609040205080304" pitchFamily="49" charset="-128"/>
                        <a:cs typeface="Aparajita" panose="02020603050405020304" pitchFamily="18" charset="0"/>
                      </a:endParaRPr>
                    </a:p>
                  </a:txBody>
                  <a:tcPr marL="68580" marR="68580" marT="0" marB="0">
                    <a:solidFill>
                      <a:srgbClr val="92D050"/>
                    </a:solidFill>
                  </a:tcPr>
                </a:tc>
                <a:extLst>
                  <a:ext uri="{0D108BD9-81ED-4DB2-BD59-A6C34878D82A}">
                    <a16:rowId xmlns:a16="http://schemas.microsoft.com/office/drawing/2014/main" val="3929476356"/>
                  </a:ext>
                </a:extLst>
              </a:tr>
              <a:tr h="322200">
                <a:tc>
                  <a:txBody>
                    <a:bodyPr/>
                    <a:lstStyle/>
                    <a:p>
                      <a:pPr algn="ctr">
                        <a:spcAft>
                          <a:spcPts val="0"/>
                        </a:spcAft>
                        <a:tabLst>
                          <a:tab pos="630555" algn="l"/>
                        </a:tabLst>
                      </a:pPr>
                      <a:r>
                        <a:rPr lang="en-US" sz="2000" dirty="0">
                          <a:effectLst/>
                          <a:latin typeface="Aparajita" panose="02020603050405020304" pitchFamily="18" charset="0"/>
                          <a:cs typeface="Aparajita" panose="02020603050405020304" pitchFamily="18" charset="0"/>
                        </a:rPr>
                        <a:t>Midstream</a:t>
                      </a:r>
                      <a:endParaRPr lang="en-US" sz="2000" b="1" dirty="0">
                        <a:effectLst/>
                        <a:latin typeface="Aparajita" panose="02020603050405020304" pitchFamily="18" charset="0"/>
                        <a:ea typeface="MS Mincho" panose="02020609040205080304" pitchFamily="49" charset="-128"/>
                        <a:cs typeface="Aparajita" panose="02020603050405020304" pitchFamily="18" charset="0"/>
                      </a:endParaRPr>
                    </a:p>
                  </a:txBody>
                  <a:tcPr marL="68580" marR="68580" marT="0" marB="0"/>
                </a:tc>
                <a:tc>
                  <a:txBody>
                    <a:bodyPr/>
                    <a:lstStyle/>
                    <a:p>
                      <a:pPr algn="ctr">
                        <a:spcAft>
                          <a:spcPts val="0"/>
                        </a:spcAft>
                        <a:tabLst>
                          <a:tab pos="630555" algn="l"/>
                        </a:tabLst>
                      </a:pPr>
                      <a:r>
                        <a:rPr lang="en-US" sz="2000" dirty="0">
                          <a:effectLst/>
                          <a:latin typeface="Aparajita" panose="02020603050405020304" pitchFamily="18" charset="0"/>
                          <a:cs typeface="Aparajita" panose="02020603050405020304" pitchFamily="18" charset="0"/>
                        </a:rPr>
                        <a:t>12, 15</a:t>
                      </a:r>
                      <a:endParaRPr lang="en-US" sz="2000" b="1" dirty="0">
                        <a:effectLst/>
                        <a:latin typeface="Aparajita" panose="02020603050405020304" pitchFamily="18" charset="0"/>
                        <a:ea typeface="MS Mincho" panose="02020609040205080304" pitchFamily="49" charset="-128"/>
                        <a:cs typeface="Aparajita" panose="02020603050405020304" pitchFamily="18" charset="0"/>
                      </a:endParaRPr>
                    </a:p>
                  </a:txBody>
                  <a:tcPr marL="68580" marR="68580" marT="0" marB="0">
                    <a:solidFill>
                      <a:srgbClr val="FFC000"/>
                    </a:solidFill>
                  </a:tcPr>
                </a:tc>
                <a:tc>
                  <a:txBody>
                    <a:bodyPr/>
                    <a:lstStyle/>
                    <a:p>
                      <a:pPr algn="ctr">
                        <a:spcAft>
                          <a:spcPts val="0"/>
                        </a:spcAft>
                        <a:tabLst>
                          <a:tab pos="630555" algn="l"/>
                        </a:tabLst>
                      </a:pPr>
                      <a:r>
                        <a:rPr lang="en-US" sz="2000" dirty="0">
                          <a:effectLst/>
                          <a:latin typeface="Aparajita" panose="02020603050405020304" pitchFamily="18" charset="0"/>
                          <a:cs typeface="Aparajita" panose="02020603050405020304" pitchFamily="18" charset="0"/>
                        </a:rPr>
                        <a:t>13,16,17</a:t>
                      </a:r>
                      <a:endParaRPr lang="en-US" sz="2000" b="1" dirty="0">
                        <a:effectLst/>
                        <a:latin typeface="Aparajita" panose="02020603050405020304" pitchFamily="18" charset="0"/>
                        <a:ea typeface="MS Mincho" panose="02020609040205080304" pitchFamily="49" charset="-128"/>
                        <a:cs typeface="Aparajita" panose="02020603050405020304" pitchFamily="18" charset="0"/>
                      </a:endParaRPr>
                    </a:p>
                  </a:txBody>
                  <a:tcPr marL="68580" marR="68580" marT="0" marB="0">
                    <a:solidFill>
                      <a:schemeClr val="accent3">
                        <a:lumMod val="60000"/>
                        <a:lumOff val="40000"/>
                      </a:schemeClr>
                    </a:solidFill>
                  </a:tcPr>
                </a:tc>
                <a:tc>
                  <a:txBody>
                    <a:bodyPr/>
                    <a:lstStyle/>
                    <a:p>
                      <a:pPr algn="ctr">
                        <a:spcAft>
                          <a:spcPts val="0"/>
                        </a:spcAft>
                        <a:tabLst>
                          <a:tab pos="630555" algn="l"/>
                        </a:tabLst>
                      </a:pPr>
                      <a:r>
                        <a:rPr lang="en-US" sz="2000" dirty="0">
                          <a:effectLst/>
                          <a:latin typeface="Aparajita" panose="02020603050405020304" pitchFamily="18" charset="0"/>
                          <a:cs typeface="Aparajita" panose="02020603050405020304" pitchFamily="18" charset="0"/>
                        </a:rPr>
                        <a:t>14</a:t>
                      </a:r>
                      <a:endParaRPr lang="en-US" sz="2000" b="1" dirty="0">
                        <a:effectLst/>
                        <a:latin typeface="Aparajita" panose="02020603050405020304" pitchFamily="18" charset="0"/>
                        <a:ea typeface="MS Mincho" panose="02020609040205080304" pitchFamily="49" charset="-128"/>
                        <a:cs typeface="Aparajita" panose="02020603050405020304" pitchFamily="18" charset="0"/>
                      </a:endParaRPr>
                    </a:p>
                  </a:txBody>
                  <a:tcPr marL="68580" marR="68580" marT="0" marB="0">
                    <a:solidFill>
                      <a:srgbClr val="92D050"/>
                    </a:solidFill>
                  </a:tcPr>
                </a:tc>
                <a:extLst>
                  <a:ext uri="{0D108BD9-81ED-4DB2-BD59-A6C34878D82A}">
                    <a16:rowId xmlns:a16="http://schemas.microsoft.com/office/drawing/2014/main" val="983698371"/>
                  </a:ext>
                </a:extLst>
              </a:tr>
              <a:tr h="234461">
                <a:tc>
                  <a:txBody>
                    <a:bodyPr/>
                    <a:lstStyle/>
                    <a:p>
                      <a:pPr algn="ctr">
                        <a:spcAft>
                          <a:spcPts val="0"/>
                        </a:spcAft>
                        <a:tabLst>
                          <a:tab pos="630555" algn="l"/>
                        </a:tabLst>
                      </a:pPr>
                      <a:r>
                        <a:rPr lang="en-US" sz="2000" dirty="0">
                          <a:effectLst/>
                          <a:latin typeface="Aparajita" panose="02020603050405020304" pitchFamily="18" charset="0"/>
                          <a:cs typeface="Aparajita" panose="02020603050405020304" pitchFamily="18" charset="0"/>
                        </a:rPr>
                        <a:t>Upstream</a:t>
                      </a:r>
                      <a:endParaRPr lang="en-US" sz="2000" b="1" dirty="0">
                        <a:effectLst/>
                        <a:latin typeface="Aparajita" panose="02020603050405020304" pitchFamily="18" charset="0"/>
                        <a:ea typeface="MS Mincho" panose="02020609040205080304" pitchFamily="49" charset="-128"/>
                        <a:cs typeface="Aparajita" panose="02020603050405020304" pitchFamily="18" charset="0"/>
                      </a:endParaRPr>
                    </a:p>
                  </a:txBody>
                  <a:tcPr marL="68580" marR="68580" marT="0" marB="0"/>
                </a:tc>
                <a:tc>
                  <a:txBody>
                    <a:bodyPr/>
                    <a:lstStyle/>
                    <a:p>
                      <a:pPr algn="ctr">
                        <a:spcAft>
                          <a:spcPts val="0"/>
                        </a:spcAft>
                        <a:tabLst>
                          <a:tab pos="630555" algn="l"/>
                        </a:tabLst>
                      </a:pPr>
                      <a:r>
                        <a:rPr lang="en-US" sz="2000" dirty="0">
                          <a:effectLst/>
                          <a:latin typeface="Aparajita" panose="02020603050405020304" pitchFamily="18" charset="0"/>
                          <a:cs typeface="Aparajita" panose="02020603050405020304" pitchFamily="18" charset="0"/>
                        </a:rPr>
                        <a:t>5,</a:t>
                      </a:r>
                      <a:r>
                        <a:rPr lang="th-TH" sz="2000" dirty="0">
                          <a:effectLst/>
                          <a:latin typeface="Aparajita" panose="02020603050405020304" pitchFamily="18" charset="0"/>
                        </a:rPr>
                        <a:t> </a:t>
                      </a:r>
                      <a:r>
                        <a:rPr lang="en-US" sz="2000" dirty="0">
                          <a:effectLst/>
                          <a:latin typeface="Aparajita" panose="02020603050405020304" pitchFamily="18" charset="0"/>
                          <a:cs typeface="Aparajita" panose="02020603050405020304" pitchFamily="18" charset="0"/>
                        </a:rPr>
                        <a:t>7</a:t>
                      </a:r>
                      <a:endParaRPr lang="en-US" sz="2000" b="1" dirty="0">
                        <a:effectLst/>
                        <a:latin typeface="Aparajita" panose="02020603050405020304" pitchFamily="18" charset="0"/>
                        <a:ea typeface="MS Mincho" panose="02020609040205080304" pitchFamily="49" charset="-128"/>
                        <a:cs typeface="Aparajita" panose="02020603050405020304" pitchFamily="18" charset="0"/>
                      </a:endParaRPr>
                    </a:p>
                  </a:txBody>
                  <a:tcPr marL="68580" marR="68580" marT="0" marB="0">
                    <a:solidFill>
                      <a:srgbClr val="FFC000"/>
                    </a:solidFill>
                  </a:tcPr>
                </a:tc>
                <a:tc>
                  <a:txBody>
                    <a:bodyPr/>
                    <a:lstStyle/>
                    <a:p>
                      <a:pPr algn="ctr">
                        <a:spcAft>
                          <a:spcPts val="0"/>
                        </a:spcAft>
                        <a:tabLst>
                          <a:tab pos="630555" algn="l"/>
                        </a:tabLst>
                      </a:pPr>
                      <a:r>
                        <a:rPr lang="en-US" sz="2000" dirty="0">
                          <a:effectLst/>
                          <a:latin typeface="Aparajita" panose="02020603050405020304" pitchFamily="18" charset="0"/>
                          <a:cs typeface="Aparajita" panose="02020603050405020304" pitchFamily="18" charset="0"/>
                        </a:rPr>
                        <a:t>3, 6, 9</a:t>
                      </a:r>
                      <a:endParaRPr lang="en-US" sz="2000" b="1" dirty="0">
                        <a:effectLst/>
                        <a:latin typeface="Aparajita" panose="02020603050405020304" pitchFamily="18" charset="0"/>
                        <a:ea typeface="MS Mincho" panose="02020609040205080304" pitchFamily="49" charset="-128"/>
                        <a:cs typeface="Aparajita" panose="02020603050405020304" pitchFamily="18" charset="0"/>
                      </a:endParaRPr>
                    </a:p>
                  </a:txBody>
                  <a:tcPr marL="68580" marR="68580" marT="0" marB="0">
                    <a:solidFill>
                      <a:schemeClr val="accent3">
                        <a:lumMod val="60000"/>
                        <a:lumOff val="40000"/>
                      </a:schemeClr>
                    </a:solidFill>
                  </a:tcPr>
                </a:tc>
                <a:tc>
                  <a:txBody>
                    <a:bodyPr/>
                    <a:lstStyle/>
                    <a:p>
                      <a:pPr algn="ctr">
                        <a:spcAft>
                          <a:spcPts val="0"/>
                        </a:spcAft>
                        <a:tabLst>
                          <a:tab pos="630555" algn="l"/>
                        </a:tabLst>
                      </a:pPr>
                      <a:r>
                        <a:rPr lang="en-US" sz="2000" dirty="0">
                          <a:effectLst/>
                          <a:latin typeface="Aparajita" panose="02020603050405020304" pitchFamily="18" charset="0"/>
                          <a:cs typeface="Aparajita" panose="02020603050405020304" pitchFamily="18" charset="0"/>
                        </a:rPr>
                        <a:t>8,4</a:t>
                      </a:r>
                      <a:endParaRPr lang="en-US" sz="2000" b="1" dirty="0">
                        <a:effectLst/>
                        <a:latin typeface="Aparajita" panose="02020603050405020304" pitchFamily="18" charset="0"/>
                        <a:ea typeface="MS Mincho" panose="02020609040205080304" pitchFamily="49" charset="-128"/>
                        <a:cs typeface="Aparajita" panose="02020603050405020304" pitchFamily="18" charset="0"/>
                      </a:endParaRPr>
                    </a:p>
                  </a:txBody>
                  <a:tcPr marL="68580" marR="68580" marT="0" marB="0">
                    <a:solidFill>
                      <a:srgbClr val="92D050"/>
                    </a:solidFill>
                  </a:tcPr>
                </a:tc>
                <a:extLst>
                  <a:ext uri="{0D108BD9-81ED-4DB2-BD59-A6C34878D82A}">
                    <a16:rowId xmlns:a16="http://schemas.microsoft.com/office/drawing/2014/main" val="1065098519"/>
                  </a:ext>
                </a:extLst>
              </a:tr>
            </a:tbl>
          </a:graphicData>
        </a:graphic>
      </p:graphicFrame>
      <p:cxnSp>
        <p:nvCxnSpPr>
          <p:cNvPr id="13" name="ลูกศรเชื่อมต่อแบบตรง 12">
            <a:extLst>
              <a:ext uri="{FF2B5EF4-FFF2-40B4-BE49-F238E27FC236}">
                <a16:creationId xmlns:a16="http://schemas.microsoft.com/office/drawing/2014/main" id="{EE9AD642-4D90-4E07-BD7D-58E364C06F33}"/>
              </a:ext>
            </a:extLst>
          </p:cNvPr>
          <p:cNvCxnSpPr/>
          <p:nvPr/>
        </p:nvCxnSpPr>
        <p:spPr>
          <a:xfrm>
            <a:off x="4841626" y="900833"/>
            <a:ext cx="1740885" cy="207096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 name="ลูกศรเชื่อมต่อแบบตรง 14">
            <a:extLst>
              <a:ext uri="{FF2B5EF4-FFF2-40B4-BE49-F238E27FC236}">
                <a16:creationId xmlns:a16="http://schemas.microsoft.com/office/drawing/2014/main" id="{45BDB4EF-8CCA-4376-AAE5-A3FC213AD9F0}"/>
              </a:ext>
            </a:extLst>
          </p:cNvPr>
          <p:cNvCxnSpPr>
            <a:cxnSpLocks/>
          </p:cNvCxnSpPr>
          <p:nvPr/>
        </p:nvCxnSpPr>
        <p:spPr>
          <a:xfrm>
            <a:off x="4841626" y="2971800"/>
            <a:ext cx="1740885" cy="24618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7" name="ลูกศรเชื่อมต่อแบบตรง 16">
            <a:extLst>
              <a:ext uri="{FF2B5EF4-FFF2-40B4-BE49-F238E27FC236}">
                <a16:creationId xmlns:a16="http://schemas.microsoft.com/office/drawing/2014/main" id="{083D345B-F0F1-483B-82AD-F265860E8202}"/>
              </a:ext>
            </a:extLst>
          </p:cNvPr>
          <p:cNvCxnSpPr/>
          <p:nvPr/>
        </p:nvCxnSpPr>
        <p:spPr>
          <a:xfrm flipV="1">
            <a:off x="4841626" y="3543300"/>
            <a:ext cx="1740885" cy="170570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26426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แทนหมายเลขสไลด์ 3">
            <a:extLst>
              <a:ext uri="{FF2B5EF4-FFF2-40B4-BE49-F238E27FC236}">
                <a16:creationId xmlns:a16="http://schemas.microsoft.com/office/drawing/2014/main" id="{F26D5AB5-3EC1-45D6-BAF2-5DFC164796B6}"/>
              </a:ext>
            </a:extLst>
          </p:cNvPr>
          <p:cNvSpPr>
            <a:spLocks noGrp="1"/>
          </p:cNvSpPr>
          <p:nvPr>
            <p:ph type="sldNum" sz="quarter" idx="12"/>
          </p:nvPr>
        </p:nvSpPr>
        <p:spPr/>
        <p:txBody>
          <a:bodyPr/>
          <a:lstStyle/>
          <a:p>
            <a:fld id="{D57F1E4F-1CFF-5643-939E-217C01CDF565}" type="slidenum">
              <a:rPr lang="en-US" smtClean="0">
                <a:latin typeface="Aparajita" panose="02020603050405020304" pitchFamily="18" charset="0"/>
                <a:cs typeface="Aparajita" panose="02020603050405020304" pitchFamily="18" charset="0"/>
              </a:rPr>
              <a:pPr/>
              <a:t>21</a:t>
            </a:fld>
            <a:endParaRPr lang="en-US" dirty="0">
              <a:latin typeface="Aparajita" panose="02020603050405020304" pitchFamily="18" charset="0"/>
              <a:cs typeface="Aparajita" panose="02020603050405020304" pitchFamily="18" charset="0"/>
            </a:endParaRPr>
          </a:p>
        </p:txBody>
      </p:sp>
      <p:sp>
        <p:nvSpPr>
          <p:cNvPr id="5" name="ชื่อเรื่อง 1">
            <a:extLst>
              <a:ext uri="{FF2B5EF4-FFF2-40B4-BE49-F238E27FC236}">
                <a16:creationId xmlns:a16="http://schemas.microsoft.com/office/drawing/2014/main" id="{33E8E07E-16B2-4579-AB32-7EDA468BB7F8}"/>
              </a:ext>
            </a:extLst>
          </p:cNvPr>
          <p:cNvSpPr>
            <a:spLocks noGrp="1"/>
          </p:cNvSpPr>
          <p:nvPr>
            <p:ph type="title"/>
          </p:nvPr>
        </p:nvSpPr>
        <p:spPr>
          <a:xfrm>
            <a:off x="0" y="524730"/>
            <a:ext cx="12192000" cy="613495"/>
          </a:xfrm>
        </p:spPr>
        <p:txBody>
          <a:bodyPr>
            <a:normAutofit fontScale="90000"/>
          </a:bodyPr>
          <a:lstStyle/>
          <a:p>
            <a:pPr algn="ctr"/>
            <a:r>
              <a:rPr lang="en-US" sz="4000" b="1" dirty="0">
                <a:solidFill>
                  <a:schemeClr val="tx1"/>
                </a:solidFill>
                <a:latin typeface="+mn-lt"/>
                <a:cs typeface="Aparajita" panose="02020603050405020304" pitchFamily="18" charset="0"/>
              </a:rPr>
              <a:t>Factor analysis of WQ variation</a:t>
            </a:r>
          </a:p>
        </p:txBody>
      </p:sp>
      <p:graphicFrame>
        <p:nvGraphicFramePr>
          <p:cNvPr id="2" name="ตาราง 1">
            <a:extLst>
              <a:ext uri="{FF2B5EF4-FFF2-40B4-BE49-F238E27FC236}">
                <a16:creationId xmlns:a16="http://schemas.microsoft.com/office/drawing/2014/main" id="{B7CC4318-B741-42ED-B2B7-2E4126C0FEBB}"/>
              </a:ext>
            </a:extLst>
          </p:cNvPr>
          <p:cNvGraphicFramePr>
            <a:graphicFrameLocks noGrp="1"/>
          </p:cNvGraphicFramePr>
          <p:nvPr/>
        </p:nvGraphicFramePr>
        <p:xfrm>
          <a:off x="413238" y="1736953"/>
          <a:ext cx="7148146" cy="4291280"/>
        </p:xfrm>
        <a:graphic>
          <a:graphicData uri="http://schemas.openxmlformats.org/drawingml/2006/table">
            <a:tbl>
              <a:tblPr firstRow="1" firstCol="1" bandRow="1">
                <a:tableStyleId>{21E4AEA4-8DFA-4A89-87EB-49C32662AFE0}</a:tableStyleId>
              </a:tblPr>
              <a:tblGrid>
                <a:gridCol w="1066695">
                  <a:extLst>
                    <a:ext uri="{9D8B030D-6E8A-4147-A177-3AD203B41FA5}">
                      <a16:colId xmlns:a16="http://schemas.microsoft.com/office/drawing/2014/main" val="1130466191"/>
                    </a:ext>
                  </a:extLst>
                </a:gridCol>
                <a:gridCol w="653053">
                  <a:extLst>
                    <a:ext uri="{9D8B030D-6E8A-4147-A177-3AD203B41FA5}">
                      <a16:colId xmlns:a16="http://schemas.microsoft.com/office/drawing/2014/main" val="3185443040"/>
                    </a:ext>
                  </a:extLst>
                </a:gridCol>
                <a:gridCol w="653053">
                  <a:extLst>
                    <a:ext uri="{9D8B030D-6E8A-4147-A177-3AD203B41FA5}">
                      <a16:colId xmlns:a16="http://schemas.microsoft.com/office/drawing/2014/main" val="2563720035"/>
                    </a:ext>
                  </a:extLst>
                </a:gridCol>
                <a:gridCol w="653053">
                  <a:extLst>
                    <a:ext uri="{9D8B030D-6E8A-4147-A177-3AD203B41FA5}">
                      <a16:colId xmlns:a16="http://schemas.microsoft.com/office/drawing/2014/main" val="3572799979"/>
                    </a:ext>
                  </a:extLst>
                </a:gridCol>
                <a:gridCol w="851373">
                  <a:extLst>
                    <a:ext uri="{9D8B030D-6E8A-4147-A177-3AD203B41FA5}">
                      <a16:colId xmlns:a16="http://schemas.microsoft.com/office/drawing/2014/main" val="1871582037"/>
                    </a:ext>
                  </a:extLst>
                </a:gridCol>
                <a:gridCol w="851373">
                  <a:extLst>
                    <a:ext uri="{9D8B030D-6E8A-4147-A177-3AD203B41FA5}">
                      <a16:colId xmlns:a16="http://schemas.microsoft.com/office/drawing/2014/main" val="1773455006"/>
                    </a:ext>
                  </a:extLst>
                </a:gridCol>
                <a:gridCol w="886789">
                  <a:extLst>
                    <a:ext uri="{9D8B030D-6E8A-4147-A177-3AD203B41FA5}">
                      <a16:colId xmlns:a16="http://schemas.microsoft.com/office/drawing/2014/main" val="1866818201"/>
                    </a:ext>
                  </a:extLst>
                </a:gridCol>
                <a:gridCol w="886789">
                  <a:extLst>
                    <a:ext uri="{9D8B030D-6E8A-4147-A177-3AD203B41FA5}">
                      <a16:colId xmlns:a16="http://schemas.microsoft.com/office/drawing/2014/main" val="676970309"/>
                    </a:ext>
                  </a:extLst>
                </a:gridCol>
                <a:gridCol w="645968">
                  <a:extLst>
                    <a:ext uri="{9D8B030D-6E8A-4147-A177-3AD203B41FA5}">
                      <a16:colId xmlns:a16="http://schemas.microsoft.com/office/drawing/2014/main" val="665742246"/>
                    </a:ext>
                  </a:extLst>
                </a:gridCol>
              </a:tblGrid>
              <a:tr h="336844">
                <a:tc rowSpan="2">
                  <a:txBody>
                    <a:bodyPr/>
                    <a:lstStyle/>
                    <a:p>
                      <a:pPr>
                        <a:spcAft>
                          <a:spcPts val="0"/>
                        </a:spcAft>
                      </a:pPr>
                      <a:r>
                        <a:rPr lang="en-US" sz="1600" dirty="0">
                          <a:effectLst/>
                          <a:latin typeface="Aparajita" panose="02020603050405020304" pitchFamily="18" charset="0"/>
                          <a:cs typeface="Aparajita" panose="02020603050405020304" pitchFamily="18" charset="0"/>
                        </a:rPr>
                        <a:t>Variables </a:t>
                      </a:r>
                      <a:endParaRPr lang="en-US" sz="1600" dirty="0">
                        <a:effectLst/>
                        <a:latin typeface="Aparajita" panose="02020603050405020304" pitchFamily="18" charset="0"/>
                        <a:ea typeface="Calibri" panose="020F0502020204030204" pitchFamily="34" charset="0"/>
                        <a:cs typeface="Aparajita" panose="02020603050405020304" pitchFamily="18" charset="0"/>
                      </a:endParaRPr>
                    </a:p>
                  </a:txBody>
                  <a:tcPr marL="126375" marR="126375" marT="63188" marB="63188" anchor="ctr"/>
                </a:tc>
                <a:tc gridSpan="4">
                  <a:txBody>
                    <a:bodyPr/>
                    <a:lstStyle/>
                    <a:p>
                      <a:pPr algn="ctr">
                        <a:spcAft>
                          <a:spcPts val="0"/>
                        </a:spcAft>
                      </a:pPr>
                      <a:r>
                        <a:rPr lang="en-US" sz="1600" dirty="0">
                          <a:effectLst/>
                          <a:latin typeface="Aparajita" panose="02020603050405020304" pitchFamily="18" charset="0"/>
                          <a:cs typeface="Aparajita" panose="02020603050405020304" pitchFamily="18" charset="0"/>
                        </a:rPr>
                        <a:t>Non</a:t>
                      </a:r>
                      <a:r>
                        <a:rPr lang="th-TH" sz="1600" dirty="0">
                          <a:effectLst/>
                          <a:latin typeface="Aparajita" panose="02020603050405020304" pitchFamily="18" charset="0"/>
                        </a:rPr>
                        <a:t>-</a:t>
                      </a:r>
                      <a:r>
                        <a:rPr lang="en-US" sz="1600" dirty="0">
                          <a:effectLst/>
                          <a:latin typeface="Aparajita" panose="02020603050405020304" pitchFamily="18" charset="0"/>
                          <a:cs typeface="Aparajita" panose="02020603050405020304" pitchFamily="18" charset="0"/>
                        </a:rPr>
                        <a:t>rotated Component</a:t>
                      </a:r>
                      <a:r>
                        <a:rPr lang="th-TH" sz="1600" dirty="0">
                          <a:effectLst/>
                          <a:latin typeface="Aparajita" panose="02020603050405020304" pitchFamily="18" charset="0"/>
                        </a:rPr>
                        <a:t> </a:t>
                      </a:r>
                      <a:r>
                        <a:rPr lang="en-US" sz="1600" dirty="0">
                          <a:effectLst/>
                          <a:latin typeface="Aparajita" panose="02020603050405020304" pitchFamily="18" charset="0"/>
                          <a:cs typeface="Aparajita" panose="02020603050405020304" pitchFamily="18" charset="0"/>
                        </a:rPr>
                        <a:t>matrix</a:t>
                      </a:r>
                      <a:endParaRPr lang="en-US" sz="1600" dirty="0">
                        <a:effectLst/>
                        <a:latin typeface="Aparajita" panose="02020603050405020304" pitchFamily="18" charset="0"/>
                        <a:ea typeface="Calibri" panose="020F0502020204030204" pitchFamily="34" charset="0"/>
                        <a:cs typeface="Aparajita" panose="02020603050405020304" pitchFamily="18" charset="0"/>
                      </a:endParaRPr>
                    </a:p>
                  </a:txBody>
                  <a:tcPr marL="126375" marR="126375" marT="63188" marB="63188"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spcAft>
                          <a:spcPts val="0"/>
                        </a:spcAft>
                      </a:pPr>
                      <a:r>
                        <a:rPr lang="en-US" sz="1600" dirty="0">
                          <a:effectLst/>
                          <a:latin typeface="Aparajita" panose="02020603050405020304" pitchFamily="18" charset="0"/>
                          <a:cs typeface="Aparajita" panose="02020603050405020304" pitchFamily="18" charset="0"/>
                        </a:rPr>
                        <a:t>Rotated Component matrix</a:t>
                      </a:r>
                      <a:endParaRPr lang="en-US" sz="1600" dirty="0">
                        <a:effectLst/>
                        <a:latin typeface="Aparajita" panose="02020603050405020304" pitchFamily="18" charset="0"/>
                        <a:ea typeface="Calibri" panose="020F0502020204030204" pitchFamily="34" charset="0"/>
                        <a:cs typeface="Aparajita" panose="02020603050405020304" pitchFamily="18" charset="0"/>
                      </a:endParaRPr>
                    </a:p>
                  </a:txBody>
                  <a:tcPr marL="126375" marR="126375" marT="63188" marB="63188"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60862021"/>
                  </a:ext>
                </a:extLst>
              </a:tr>
              <a:tr h="174090">
                <a:tc vMerge="1">
                  <a:txBody>
                    <a:bodyPr/>
                    <a:lstStyle/>
                    <a:p>
                      <a:endParaRPr lang="en-US"/>
                    </a:p>
                  </a:txBody>
                  <a:tcPr/>
                </a:tc>
                <a:tc>
                  <a:txBody>
                    <a:bodyPr/>
                    <a:lstStyle/>
                    <a:p>
                      <a:pPr algn="ctr">
                        <a:spcAft>
                          <a:spcPts val="0"/>
                        </a:spcAft>
                      </a:pPr>
                      <a:r>
                        <a:rPr lang="en-US" sz="1600">
                          <a:effectLst/>
                          <a:latin typeface="Aparajita" panose="02020603050405020304" pitchFamily="18" charset="0"/>
                          <a:cs typeface="Aparajita" panose="02020603050405020304" pitchFamily="18" charset="0"/>
                        </a:rPr>
                        <a:t>1</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ctr">
                        <a:spcAft>
                          <a:spcPts val="0"/>
                        </a:spcAft>
                      </a:pPr>
                      <a:r>
                        <a:rPr lang="en-US" sz="1600">
                          <a:effectLst/>
                          <a:latin typeface="Aparajita" panose="02020603050405020304" pitchFamily="18" charset="0"/>
                          <a:cs typeface="Aparajita" panose="02020603050405020304" pitchFamily="18" charset="0"/>
                        </a:rPr>
                        <a:t>2</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ctr">
                        <a:spcAft>
                          <a:spcPts val="0"/>
                        </a:spcAft>
                      </a:pPr>
                      <a:r>
                        <a:rPr lang="en-US" sz="1600">
                          <a:effectLst/>
                          <a:latin typeface="Aparajita" panose="02020603050405020304" pitchFamily="18" charset="0"/>
                          <a:cs typeface="Aparajita" panose="02020603050405020304" pitchFamily="18" charset="0"/>
                        </a:rPr>
                        <a:t>3</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ctr">
                        <a:spcAft>
                          <a:spcPts val="0"/>
                        </a:spcAft>
                      </a:pPr>
                      <a:r>
                        <a:rPr lang="en-US" sz="1600">
                          <a:effectLst/>
                          <a:latin typeface="Aparajita" panose="02020603050405020304" pitchFamily="18" charset="0"/>
                          <a:cs typeface="Aparajita" panose="02020603050405020304" pitchFamily="18" charset="0"/>
                        </a:rPr>
                        <a:t>4</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ctr">
                        <a:spcAft>
                          <a:spcPts val="0"/>
                        </a:spcAft>
                      </a:pPr>
                      <a:r>
                        <a:rPr lang="en-US" sz="1600">
                          <a:effectLst/>
                          <a:latin typeface="Aparajita" panose="02020603050405020304" pitchFamily="18" charset="0"/>
                          <a:cs typeface="Aparajita" panose="02020603050405020304" pitchFamily="18" charset="0"/>
                        </a:rPr>
                        <a:t>1</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ctr">
                        <a:spcAft>
                          <a:spcPts val="0"/>
                        </a:spcAft>
                      </a:pPr>
                      <a:r>
                        <a:rPr lang="en-US" sz="1600">
                          <a:effectLst/>
                          <a:latin typeface="Aparajita" panose="02020603050405020304" pitchFamily="18" charset="0"/>
                          <a:cs typeface="Aparajita" panose="02020603050405020304" pitchFamily="18" charset="0"/>
                        </a:rPr>
                        <a:t>2</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ctr">
                        <a:spcAft>
                          <a:spcPts val="0"/>
                        </a:spcAft>
                      </a:pPr>
                      <a:r>
                        <a:rPr lang="en-US" sz="1600">
                          <a:effectLst/>
                          <a:latin typeface="Aparajita" panose="02020603050405020304" pitchFamily="18" charset="0"/>
                          <a:cs typeface="Aparajita" panose="02020603050405020304" pitchFamily="18" charset="0"/>
                        </a:rPr>
                        <a:t>3</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ctr">
                        <a:spcAft>
                          <a:spcPts val="0"/>
                        </a:spcAft>
                      </a:pPr>
                      <a:r>
                        <a:rPr lang="en-US" sz="1600">
                          <a:effectLst/>
                          <a:latin typeface="Aparajita" panose="02020603050405020304" pitchFamily="18" charset="0"/>
                          <a:cs typeface="Aparajita" panose="02020603050405020304" pitchFamily="18" charset="0"/>
                        </a:rPr>
                        <a:t>4</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extLst>
                  <a:ext uri="{0D108BD9-81ED-4DB2-BD59-A6C34878D82A}">
                    <a16:rowId xmlns:a16="http://schemas.microsoft.com/office/drawing/2014/main" val="1229169057"/>
                  </a:ext>
                </a:extLst>
              </a:tr>
              <a:tr h="243727">
                <a:tc>
                  <a:txBody>
                    <a:bodyPr/>
                    <a:lstStyle/>
                    <a:p>
                      <a:pPr>
                        <a:spcAft>
                          <a:spcPts val="0"/>
                        </a:spcAft>
                      </a:pPr>
                      <a:r>
                        <a:rPr lang="en-US" sz="1600">
                          <a:effectLst/>
                          <a:latin typeface="Aparajita" panose="02020603050405020304" pitchFamily="18" charset="0"/>
                          <a:cs typeface="Aparajita" panose="02020603050405020304" pitchFamily="18" charset="0"/>
                        </a:rPr>
                        <a:t>TCB</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indent="-102235" algn="r">
                        <a:spcAft>
                          <a:spcPts val="0"/>
                        </a:spcAft>
                      </a:pP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944</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endParaRPr lang="en-US" sz="1600">
                        <a:effectLst/>
                        <a:latin typeface="Aparajita" panose="02020603050405020304" pitchFamily="18" charset="0"/>
                        <a:cs typeface="Aparajita" panose="02020603050405020304" pitchFamily="18" charset="0"/>
                      </a:endParaRPr>
                    </a:p>
                  </a:txBody>
                  <a:tcPr marL="94782" marR="94782" marT="0" marB="0" anchor="ctr"/>
                </a:tc>
                <a:tc>
                  <a:txBody>
                    <a:bodyPr/>
                    <a:lstStyle/>
                    <a:p>
                      <a:endParaRPr lang="en-US" sz="1600">
                        <a:effectLst/>
                        <a:latin typeface="Aparajita" panose="02020603050405020304" pitchFamily="18" charset="0"/>
                        <a:cs typeface="Aparajita" panose="02020603050405020304" pitchFamily="18" charset="0"/>
                      </a:endParaRPr>
                    </a:p>
                  </a:txBody>
                  <a:tcPr marL="94782" marR="94782" marT="0" marB="0" anchor="ctr"/>
                </a:tc>
                <a:tc>
                  <a:txBody>
                    <a:bodyPr/>
                    <a:lstStyle/>
                    <a:p>
                      <a:endParaRPr lang="en-US" sz="1600">
                        <a:effectLst/>
                        <a:latin typeface="Aparajita" panose="02020603050405020304" pitchFamily="18" charset="0"/>
                        <a:cs typeface="Aparajita" panose="02020603050405020304" pitchFamily="18" charset="0"/>
                      </a:endParaRPr>
                    </a:p>
                  </a:txBody>
                  <a:tcPr marL="94782" marR="94782" marT="0" marB="0" anchor="ctr"/>
                </a:tc>
                <a:tc>
                  <a:txBody>
                    <a:bodyPr/>
                    <a:lstStyle/>
                    <a:p>
                      <a:pPr algn="r">
                        <a:spcAft>
                          <a:spcPts val="0"/>
                        </a:spcAft>
                      </a:pPr>
                      <a:r>
                        <a:rPr lang="th-TH" sz="1600" dirty="0">
                          <a:effectLst/>
                          <a:latin typeface="Aparajita" panose="02020603050405020304" pitchFamily="18" charset="0"/>
                        </a:rPr>
                        <a:t>.</a:t>
                      </a:r>
                      <a:r>
                        <a:rPr lang="en-US" sz="1600" dirty="0">
                          <a:effectLst/>
                          <a:latin typeface="Aparajita" panose="02020603050405020304" pitchFamily="18" charset="0"/>
                          <a:cs typeface="Aparajita" panose="02020603050405020304" pitchFamily="18" charset="0"/>
                        </a:rPr>
                        <a:t>962</a:t>
                      </a:r>
                      <a:endParaRPr lang="en-US" sz="1600" dirty="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solidFill>
                      <a:schemeClr val="accent5"/>
                    </a:solidFill>
                  </a:tcPr>
                </a:tc>
                <a:tc>
                  <a:txBody>
                    <a:bodyPr/>
                    <a:lstStyle/>
                    <a:p>
                      <a:pPr algn="r">
                        <a:spcAft>
                          <a:spcPts val="0"/>
                        </a:spcAft>
                      </a:pPr>
                      <a:r>
                        <a:rPr lang="en-US" sz="1600">
                          <a:effectLst/>
                          <a:latin typeface="Aparajita" panose="02020603050405020304" pitchFamily="18" charset="0"/>
                          <a:cs typeface="Aparajita" panose="02020603050405020304" pitchFamily="18" charset="0"/>
                        </a:rPr>
                        <a:t> </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en-US" sz="1600">
                          <a:effectLst/>
                          <a:latin typeface="Aparajita" panose="02020603050405020304" pitchFamily="18" charset="0"/>
                          <a:cs typeface="Aparajita" panose="02020603050405020304" pitchFamily="18" charset="0"/>
                        </a:rPr>
                        <a:t> </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en-US" sz="1600">
                          <a:effectLst/>
                          <a:latin typeface="Aparajita" panose="02020603050405020304" pitchFamily="18" charset="0"/>
                          <a:cs typeface="Aparajita" panose="02020603050405020304" pitchFamily="18" charset="0"/>
                        </a:rPr>
                        <a:t> </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extLst>
                  <a:ext uri="{0D108BD9-81ED-4DB2-BD59-A6C34878D82A}">
                    <a16:rowId xmlns:a16="http://schemas.microsoft.com/office/drawing/2014/main" val="3660941891"/>
                  </a:ext>
                </a:extLst>
              </a:tr>
              <a:tr h="243727">
                <a:tc>
                  <a:txBody>
                    <a:bodyPr/>
                    <a:lstStyle/>
                    <a:p>
                      <a:pPr>
                        <a:spcAft>
                          <a:spcPts val="0"/>
                        </a:spcAft>
                      </a:pPr>
                      <a:r>
                        <a:rPr lang="en-US" sz="1600">
                          <a:effectLst/>
                          <a:latin typeface="Aparajita" panose="02020603050405020304" pitchFamily="18" charset="0"/>
                          <a:cs typeface="Aparajita" panose="02020603050405020304" pitchFamily="18" charset="0"/>
                        </a:rPr>
                        <a:t>FCB</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indent="-102235" algn="r">
                        <a:spcAft>
                          <a:spcPts val="0"/>
                        </a:spcAft>
                      </a:pP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927</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endParaRPr lang="en-US" sz="1600">
                        <a:effectLst/>
                        <a:latin typeface="Aparajita" panose="02020603050405020304" pitchFamily="18" charset="0"/>
                        <a:cs typeface="Aparajita" panose="02020603050405020304" pitchFamily="18" charset="0"/>
                      </a:endParaRPr>
                    </a:p>
                  </a:txBody>
                  <a:tcPr marL="94782" marR="94782" marT="0" marB="0" anchor="ctr"/>
                </a:tc>
                <a:tc>
                  <a:txBody>
                    <a:bodyPr/>
                    <a:lstStyle/>
                    <a:p>
                      <a:endParaRPr lang="en-US" sz="1600">
                        <a:effectLst/>
                        <a:latin typeface="Aparajita" panose="02020603050405020304" pitchFamily="18" charset="0"/>
                        <a:cs typeface="Aparajita" panose="02020603050405020304" pitchFamily="18" charset="0"/>
                      </a:endParaRPr>
                    </a:p>
                  </a:txBody>
                  <a:tcPr marL="94782" marR="94782" marT="0" marB="0" anchor="ctr"/>
                </a:tc>
                <a:tc>
                  <a:txBody>
                    <a:bodyPr/>
                    <a:lstStyle/>
                    <a:p>
                      <a:pPr indent="-58420" algn="r">
                        <a:spcAft>
                          <a:spcPts val="0"/>
                        </a:spcAft>
                      </a:pP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242</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th-TH" sz="1600" dirty="0">
                          <a:effectLst/>
                          <a:latin typeface="Aparajita" panose="02020603050405020304" pitchFamily="18" charset="0"/>
                        </a:rPr>
                        <a:t>.</a:t>
                      </a:r>
                      <a:r>
                        <a:rPr lang="en-US" sz="1600" dirty="0">
                          <a:effectLst/>
                          <a:latin typeface="Aparajita" panose="02020603050405020304" pitchFamily="18" charset="0"/>
                          <a:cs typeface="Aparajita" panose="02020603050405020304" pitchFamily="18" charset="0"/>
                        </a:rPr>
                        <a:t>970</a:t>
                      </a:r>
                      <a:endParaRPr lang="en-US" sz="1600" dirty="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solidFill>
                      <a:schemeClr val="accent5"/>
                    </a:solidFill>
                  </a:tcPr>
                </a:tc>
                <a:tc>
                  <a:txBody>
                    <a:bodyPr/>
                    <a:lstStyle/>
                    <a:p>
                      <a:pPr algn="r">
                        <a:spcAft>
                          <a:spcPts val="0"/>
                        </a:spcAft>
                      </a:pPr>
                      <a:r>
                        <a:rPr lang="en-US" sz="1600">
                          <a:effectLst/>
                          <a:latin typeface="Aparajita" panose="02020603050405020304" pitchFamily="18" charset="0"/>
                          <a:cs typeface="Aparajita" panose="02020603050405020304" pitchFamily="18" charset="0"/>
                        </a:rPr>
                        <a:t> </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en-US" sz="1600">
                          <a:effectLst/>
                          <a:latin typeface="Aparajita" panose="02020603050405020304" pitchFamily="18" charset="0"/>
                          <a:cs typeface="Aparajita" panose="02020603050405020304" pitchFamily="18" charset="0"/>
                        </a:rPr>
                        <a:t> </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en-US" sz="1600">
                          <a:effectLst/>
                          <a:latin typeface="Aparajita" panose="02020603050405020304" pitchFamily="18" charset="0"/>
                          <a:cs typeface="Aparajita" panose="02020603050405020304" pitchFamily="18" charset="0"/>
                        </a:rPr>
                        <a:t> </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extLst>
                  <a:ext uri="{0D108BD9-81ED-4DB2-BD59-A6C34878D82A}">
                    <a16:rowId xmlns:a16="http://schemas.microsoft.com/office/drawing/2014/main" val="589662343"/>
                  </a:ext>
                </a:extLst>
              </a:tr>
              <a:tr h="243727">
                <a:tc>
                  <a:txBody>
                    <a:bodyPr/>
                    <a:lstStyle/>
                    <a:p>
                      <a:pPr>
                        <a:spcAft>
                          <a:spcPts val="0"/>
                        </a:spcAft>
                      </a:pPr>
                      <a:r>
                        <a:rPr lang="en-US" sz="1600">
                          <a:effectLst/>
                          <a:latin typeface="Aparajita" panose="02020603050405020304" pitchFamily="18" charset="0"/>
                          <a:cs typeface="Aparajita" panose="02020603050405020304" pitchFamily="18" charset="0"/>
                        </a:rPr>
                        <a:t>WT</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endParaRPr lang="en-US" sz="1600">
                        <a:effectLst/>
                        <a:latin typeface="Aparajita" panose="02020603050405020304" pitchFamily="18" charset="0"/>
                        <a:cs typeface="Aparajita" panose="02020603050405020304" pitchFamily="18" charset="0"/>
                      </a:endParaRPr>
                    </a:p>
                  </a:txBody>
                  <a:tcPr marL="94782" marR="94782" marT="0" marB="0" anchor="ctr"/>
                </a:tc>
                <a:tc>
                  <a:txBody>
                    <a:bodyPr/>
                    <a:lstStyle/>
                    <a:p>
                      <a:pPr indent="-85090" algn="r">
                        <a:spcAft>
                          <a:spcPts val="0"/>
                        </a:spcAft>
                      </a:pP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738</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219</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endParaRPr lang="en-US" sz="1600">
                        <a:effectLst/>
                        <a:latin typeface="Aparajita" panose="02020603050405020304" pitchFamily="18" charset="0"/>
                        <a:cs typeface="Aparajita" panose="02020603050405020304" pitchFamily="18" charset="0"/>
                      </a:endParaRPr>
                    </a:p>
                  </a:txBody>
                  <a:tcPr marL="94782" marR="94782" marT="0" marB="0" anchor="ctr"/>
                </a:tc>
                <a:tc>
                  <a:txBody>
                    <a:bodyPr/>
                    <a:lstStyle/>
                    <a:p>
                      <a:pPr algn="r">
                        <a:spcAft>
                          <a:spcPts val="0"/>
                        </a:spcAft>
                      </a:pPr>
                      <a:r>
                        <a:rPr lang="en-US" sz="1600">
                          <a:effectLst/>
                          <a:latin typeface="Aparajita" panose="02020603050405020304" pitchFamily="18" charset="0"/>
                          <a:cs typeface="Aparajita" panose="02020603050405020304" pitchFamily="18" charset="0"/>
                        </a:rPr>
                        <a:t> </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th-TH" sz="1600" dirty="0">
                          <a:effectLst/>
                          <a:latin typeface="Aparajita" panose="02020603050405020304" pitchFamily="18" charset="0"/>
                        </a:rPr>
                        <a:t>.</a:t>
                      </a:r>
                      <a:r>
                        <a:rPr lang="en-US" sz="1600" dirty="0">
                          <a:effectLst/>
                          <a:latin typeface="Aparajita" panose="02020603050405020304" pitchFamily="18" charset="0"/>
                          <a:cs typeface="Aparajita" panose="02020603050405020304" pitchFamily="18" charset="0"/>
                        </a:rPr>
                        <a:t>729</a:t>
                      </a:r>
                      <a:endParaRPr lang="en-US" sz="1600" dirty="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solidFill>
                      <a:schemeClr val="bg2">
                        <a:lumMod val="75000"/>
                      </a:schemeClr>
                    </a:solidFill>
                  </a:tcPr>
                </a:tc>
                <a:tc>
                  <a:txBody>
                    <a:bodyPr/>
                    <a:lstStyle/>
                    <a:p>
                      <a:pPr algn="r">
                        <a:spcAft>
                          <a:spcPts val="0"/>
                        </a:spcAft>
                      </a:pPr>
                      <a:r>
                        <a:rPr lang="en-US" sz="1600">
                          <a:effectLst/>
                          <a:latin typeface="Aparajita" panose="02020603050405020304" pitchFamily="18" charset="0"/>
                          <a:cs typeface="Aparajita" panose="02020603050405020304" pitchFamily="18" charset="0"/>
                        </a:rPr>
                        <a:t> </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en-US" sz="1600">
                          <a:effectLst/>
                          <a:latin typeface="Aparajita" panose="02020603050405020304" pitchFamily="18" charset="0"/>
                          <a:cs typeface="Aparajita" panose="02020603050405020304" pitchFamily="18" charset="0"/>
                        </a:rPr>
                        <a:t> </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extLst>
                  <a:ext uri="{0D108BD9-81ED-4DB2-BD59-A6C34878D82A}">
                    <a16:rowId xmlns:a16="http://schemas.microsoft.com/office/drawing/2014/main" val="487664603"/>
                  </a:ext>
                </a:extLst>
              </a:tr>
              <a:tr h="243727">
                <a:tc>
                  <a:txBody>
                    <a:bodyPr/>
                    <a:lstStyle/>
                    <a:p>
                      <a:pPr>
                        <a:spcAft>
                          <a:spcPts val="0"/>
                        </a:spcAft>
                      </a:pPr>
                      <a:r>
                        <a:rPr lang="en-US" sz="1600">
                          <a:effectLst/>
                          <a:latin typeface="Aparajita" panose="02020603050405020304" pitchFamily="18" charset="0"/>
                          <a:cs typeface="Aparajita" panose="02020603050405020304" pitchFamily="18" charset="0"/>
                        </a:rPr>
                        <a:t>pH</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endParaRPr lang="en-US" sz="1600">
                        <a:effectLst/>
                        <a:latin typeface="Aparajita" panose="02020603050405020304" pitchFamily="18" charset="0"/>
                        <a:cs typeface="Aparajita" panose="02020603050405020304" pitchFamily="18" charset="0"/>
                      </a:endParaRPr>
                    </a:p>
                  </a:txBody>
                  <a:tcPr marL="94782" marR="94782" marT="0" marB="0" anchor="ctr"/>
                </a:tc>
                <a:tc>
                  <a:txBody>
                    <a:bodyPr/>
                    <a:lstStyle/>
                    <a:p>
                      <a:pPr indent="-85090" algn="r">
                        <a:spcAft>
                          <a:spcPts val="0"/>
                        </a:spcAft>
                      </a:pP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630</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endParaRPr lang="en-US" sz="1600">
                        <a:effectLst/>
                        <a:latin typeface="Aparajita" panose="02020603050405020304" pitchFamily="18" charset="0"/>
                        <a:cs typeface="Aparajita" panose="02020603050405020304" pitchFamily="18" charset="0"/>
                      </a:endParaRPr>
                    </a:p>
                  </a:txBody>
                  <a:tcPr marL="94782" marR="94782" marT="0" marB="0" anchor="ctr"/>
                </a:tc>
                <a:tc>
                  <a:txBody>
                    <a:bodyPr/>
                    <a:lstStyle/>
                    <a:p>
                      <a:pPr indent="-58420" algn="r">
                        <a:spcAft>
                          <a:spcPts val="0"/>
                        </a:spcAft>
                      </a:pP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328</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en-US" sz="1600">
                          <a:effectLst/>
                          <a:latin typeface="Aparajita" panose="02020603050405020304" pitchFamily="18" charset="0"/>
                          <a:cs typeface="Aparajita" panose="02020603050405020304" pitchFamily="18" charset="0"/>
                        </a:rPr>
                        <a:t> </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th-TH" sz="1600" dirty="0">
                          <a:effectLst/>
                          <a:latin typeface="Aparajita" panose="02020603050405020304" pitchFamily="18" charset="0"/>
                        </a:rPr>
                        <a:t>.</a:t>
                      </a:r>
                      <a:r>
                        <a:rPr lang="en-US" sz="1600" dirty="0">
                          <a:effectLst/>
                          <a:latin typeface="Aparajita" panose="02020603050405020304" pitchFamily="18" charset="0"/>
                          <a:cs typeface="Aparajita" panose="02020603050405020304" pitchFamily="18" charset="0"/>
                        </a:rPr>
                        <a:t>707</a:t>
                      </a:r>
                      <a:endParaRPr lang="en-US" sz="1600" dirty="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solidFill>
                      <a:schemeClr val="bg2">
                        <a:lumMod val="75000"/>
                      </a:schemeClr>
                    </a:solidFill>
                  </a:tcPr>
                </a:tc>
                <a:tc>
                  <a:txBody>
                    <a:bodyPr/>
                    <a:lstStyle/>
                    <a:p>
                      <a:pPr algn="r">
                        <a:spcAft>
                          <a:spcPts val="0"/>
                        </a:spcAft>
                      </a:pPr>
                      <a:r>
                        <a:rPr lang="en-US" sz="1600">
                          <a:effectLst/>
                          <a:latin typeface="Aparajita" panose="02020603050405020304" pitchFamily="18" charset="0"/>
                          <a:cs typeface="Aparajita" panose="02020603050405020304" pitchFamily="18" charset="0"/>
                        </a:rPr>
                        <a:t> </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en-US" sz="1600">
                          <a:effectLst/>
                          <a:latin typeface="Aparajita" panose="02020603050405020304" pitchFamily="18" charset="0"/>
                          <a:cs typeface="Aparajita" panose="02020603050405020304" pitchFamily="18" charset="0"/>
                        </a:rPr>
                        <a:t> </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extLst>
                  <a:ext uri="{0D108BD9-81ED-4DB2-BD59-A6C34878D82A}">
                    <a16:rowId xmlns:a16="http://schemas.microsoft.com/office/drawing/2014/main" val="2111302160"/>
                  </a:ext>
                </a:extLst>
              </a:tr>
              <a:tr h="336844">
                <a:tc>
                  <a:txBody>
                    <a:bodyPr/>
                    <a:lstStyle/>
                    <a:p>
                      <a:pPr>
                        <a:spcAft>
                          <a:spcPts val="0"/>
                        </a:spcAft>
                      </a:pPr>
                      <a:r>
                        <a:rPr lang="en-US" sz="1600">
                          <a:effectLst/>
                          <a:latin typeface="Aparajita" panose="02020603050405020304" pitchFamily="18" charset="0"/>
                          <a:cs typeface="Aparajita" panose="02020603050405020304" pitchFamily="18" charset="0"/>
                        </a:rPr>
                        <a:t>NH3</a:t>
                      </a: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N</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endParaRPr lang="en-US" sz="1600">
                        <a:effectLst/>
                        <a:latin typeface="Aparajita" panose="02020603050405020304" pitchFamily="18" charset="0"/>
                        <a:cs typeface="Aparajita" panose="02020603050405020304" pitchFamily="18" charset="0"/>
                      </a:endParaRPr>
                    </a:p>
                  </a:txBody>
                  <a:tcPr marL="94782" marR="94782" marT="0" marB="0" anchor="ctr"/>
                </a:tc>
                <a:tc>
                  <a:txBody>
                    <a:bodyPr/>
                    <a:lstStyle/>
                    <a:p>
                      <a:endParaRPr lang="en-US" sz="1600">
                        <a:effectLst/>
                        <a:latin typeface="Aparajita" panose="02020603050405020304" pitchFamily="18" charset="0"/>
                        <a:cs typeface="Aparajita" panose="02020603050405020304" pitchFamily="18" charset="0"/>
                      </a:endParaRPr>
                    </a:p>
                  </a:txBody>
                  <a:tcPr marL="94782" marR="94782" marT="0" marB="0" anchor="ctr"/>
                </a:tc>
                <a:tc>
                  <a:txBody>
                    <a:bodyPr/>
                    <a:lstStyle/>
                    <a:p>
                      <a:pPr algn="r">
                        <a:spcAft>
                          <a:spcPts val="0"/>
                        </a:spcAft>
                      </a:pP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721</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indent="-58420" algn="r">
                        <a:spcAft>
                          <a:spcPts val="0"/>
                        </a:spcAft>
                      </a:pP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373</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en-US" sz="1600">
                          <a:effectLst/>
                          <a:latin typeface="Aparajita" panose="02020603050405020304" pitchFamily="18" charset="0"/>
                          <a:cs typeface="Aparajita" panose="02020603050405020304" pitchFamily="18" charset="0"/>
                        </a:rPr>
                        <a:t> </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th-TH" sz="1600" dirty="0">
                          <a:effectLst/>
                          <a:latin typeface="Aparajita" panose="02020603050405020304" pitchFamily="18" charset="0"/>
                        </a:rPr>
                        <a:t>-.</a:t>
                      </a:r>
                      <a:r>
                        <a:rPr lang="en-US" sz="1600" dirty="0">
                          <a:effectLst/>
                          <a:latin typeface="Aparajita" panose="02020603050405020304" pitchFamily="18" charset="0"/>
                          <a:cs typeface="Aparajita" panose="02020603050405020304" pitchFamily="18" charset="0"/>
                        </a:rPr>
                        <a:t>569</a:t>
                      </a:r>
                      <a:endParaRPr lang="en-US" sz="1600" dirty="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solidFill>
                      <a:schemeClr val="bg2">
                        <a:lumMod val="75000"/>
                      </a:schemeClr>
                    </a:solidFill>
                  </a:tcPr>
                </a:tc>
                <a:tc>
                  <a:txBody>
                    <a:bodyPr/>
                    <a:lstStyle/>
                    <a:p>
                      <a:pPr algn="r">
                        <a:spcAft>
                          <a:spcPts val="0"/>
                        </a:spcAft>
                      </a:pP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416</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en-US" sz="1600">
                          <a:effectLst/>
                          <a:latin typeface="Aparajita" panose="02020603050405020304" pitchFamily="18" charset="0"/>
                          <a:cs typeface="Aparajita" panose="02020603050405020304" pitchFamily="18" charset="0"/>
                        </a:rPr>
                        <a:t> </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extLst>
                  <a:ext uri="{0D108BD9-81ED-4DB2-BD59-A6C34878D82A}">
                    <a16:rowId xmlns:a16="http://schemas.microsoft.com/office/drawing/2014/main" val="69402147"/>
                  </a:ext>
                </a:extLst>
              </a:tr>
              <a:tr h="336844">
                <a:tc>
                  <a:txBody>
                    <a:bodyPr/>
                    <a:lstStyle/>
                    <a:p>
                      <a:pPr>
                        <a:spcAft>
                          <a:spcPts val="0"/>
                        </a:spcAft>
                      </a:pPr>
                      <a:r>
                        <a:rPr lang="en-US" sz="1600">
                          <a:effectLst/>
                          <a:latin typeface="Aparajita" panose="02020603050405020304" pitchFamily="18" charset="0"/>
                          <a:cs typeface="Aparajita" panose="02020603050405020304" pitchFamily="18" charset="0"/>
                        </a:rPr>
                        <a:t>DO</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indent="-102235" algn="r">
                        <a:spcAft>
                          <a:spcPts val="0"/>
                        </a:spcAft>
                      </a:pP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294</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indent="-85090" algn="r">
                        <a:spcAft>
                          <a:spcPts val="0"/>
                        </a:spcAft>
                      </a:pP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341</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589</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indent="-58420" algn="r">
                        <a:spcAft>
                          <a:spcPts val="0"/>
                        </a:spcAft>
                      </a:pP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247</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en-US" sz="1600">
                          <a:effectLst/>
                          <a:latin typeface="Aparajita" panose="02020603050405020304" pitchFamily="18" charset="0"/>
                          <a:cs typeface="Aparajita" panose="02020603050405020304" pitchFamily="18" charset="0"/>
                        </a:rPr>
                        <a:t> </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en-US" sz="1600">
                          <a:effectLst/>
                          <a:latin typeface="Aparajita" panose="02020603050405020304" pitchFamily="18" charset="0"/>
                          <a:cs typeface="Aparajita" panose="02020603050405020304" pitchFamily="18" charset="0"/>
                        </a:rPr>
                        <a:t> </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th-TH" sz="1600" dirty="0">
                          <a:effectLst/>
                          <a:latin typeface="Aparajita" panose="02020603050405020304" pitchFamily="18" charset="0"/>
                        </a:rPr>
                        <a:t>-.</a:t>
                      </a:r>
                      <a:r>
                        <a:rPr lang="en-US" sz="1600" dirty="0">
                          <a:effectLst/>
                          <a:latin typeface="Aparajita" panose="02020603050405020304" pitchFamily="18" charset="0"/>
                          <a:cs typeface="Aparajita" panose="02020603050405020304" pitchFamily="18" charset="0"/>
                        </a:rPr>
                        <a:t>766</a:t>
                      </a:r>
                      <a:endParaRPr lang="en-US" sz="1600" dirty="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solidFill>
                      <a:srgbClr val="FFCC66"/>
                    </a:solidFill>
                  </a:tcPr>
                </a:tc>
                <a:tc>
                  <a:txBody>
                    <a:bodyPr/>
                    <a:lstStyle/>
                    <a:p>
                      <a:pPr algn="r">
                        <a:spcAft>
                          <a:spcPts val="0"/>
                        </a:spcAft>
                      </a:pPr>
                      <a:r>
                        <a:rPr lang="en-US" sz="1600">
                          <a:effectLst/>
                          <a:latin typeface="Aparajita" panose="02020603050405020304" pitchFamily="18" charset="0"/>
                          <a:cs typeface="Aparajita" panose="02020603050405020304" pitchFamily="18" charset="0"/>
                        </a:rPr>
                        <a:t> </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extLst>
                  <a:ext uri="{0D108BD9-81ED-4DB2-BD59-A6C34878D82A}">
                    <a16:rowId xmlns:a16="http://schemas.microsoft.com/office/drawing/2014/main" val="4269616564"/>
                  </a:ext>
                </a:extLst>
              </a:tr>
              <a:tr h="336844">
                <a:tc>
                  <a:txBody>
                    <a:bodyPr/>
                    <a:lstStyle/>
                    <a:p>
                      <a:pPr>
                        <a:spcAft>
                          <a:spcPts val="0"/>
                        </a:spcAft>
                      </a:pPr>
                      <a:r>
                        <a:rPr lang="en-US" sz="1600">
                          <a:effectLst/>
                          <a:latin typeface="Aparajita" panose="02020603050405020304" pitchFamily="18" charset="0"/>
                          <a:cs typeface="Aparajita" panose="02020603050405020304" pitchFamily="18" charset="0"/>
                        </a:rPr>
                        <a:t>BOD</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indent="-102235" algn="r">
                        <a:spcAft>
                          <a:spcPts val="0"/>
                        </a:spcAft>
                      </a:pP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201</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indent="-85090" algn="r">
                        <a:spcAft>
                          <a:spcPts val="0"/>
                        </a:spcAft>
                      </a:pP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274</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485</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indent="-58420" algn="r">
                        <a:spcAft>
                          <a:spcPts val="0"/>
                        </a:spcAft>
                      </a:pP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310</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en-US" sz="1600">
                          <a:effectLst/>
                          <a:latin typeface="Aparajita" panose="02020603050405020304" pitchFamily="18" charset="0"/>
                          <a:cs typeface="Aparajita" panose="02020603050405020304" pitchFamily="18" charset="0"/>
                        </a:rPr>
                        <a:t> </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en-US" sz="1600">
                          <a:effectLst/>
                          <a:latin typeface="Aparajita" panose="02020603050405020304" pitchFamily="18" charset="0"/>
                          <a:cs typeface="Aparajita" panose="02020603050405020304" pitchFamily="18" charset="0"/>
                        </a:rPr>
                        <a:t> </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th-TH" sz="1600" dirty="0">
                          <a:effectLst/>
                          <a:latin typeface="Aparajita" panose="02020603050405020304" pitchFamily="18" charset="0"/>
                        </a:rPr>
                        <a:t>.</a:t>
                      </a:r>
                      <a:r>
                        <a:rPr lang="en-US" sz="1600" dirty="0">
                          <a:effectLst/>
                          <a:latin typeface="Aparajita" panose="02020603050405020304" pitchFamily="18" charset="0"/>
                          <a:cs typeface="Aparajita" panose="02020603050405020304" pitchFamily="18" charset="0"/>
                        </a:rPr>
                        <a:t>657</a:t>
                      </a:r>
                      <a:endParaRPr lang="en-US" sz="1600" dirty="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solidFill>
                      <a:srgbClr val="FFCC66"/>
                    </a:solidFill>
                  </a:tcPr>
                </a:tc>
                <a:tc>
                  <a:txBody>
                    <a:bodyPr/>
                    <a:lstStyle/>
                    <a:p>
                      <a:pPr algn="r">
                        <a:spcAft>
                          <a:spcPts val="0"/>
                        </a:spcAft>
                      </a:pPr>
                      <a:r>
                        <a:rPr lang="en-US" sz="1600">
                          <a:effectLst/>
                          <a:latin typeface="Aparajita" panose="02020603050405020304" pitchFamily="18" charset="0"/>
                          <a:cs typeface="Aparajita" panose="02020603050405020304" pitchFamily="18" charset="0"/>
                        </a:rPr>
                        <a:t> </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extLst>
                  <a:ext uri="{0D108BD9-81ED-4DB2-BD59-A6C34878D82A}">
                    <a16:rowId xmlns:a16="http://schemas.microsoft.com/office/drawing/2014/main" val="638425109"/>
                  </a:ext>
                </a:extLst>
              </a:tr>
              <a:tr h="243727">
                <a:tc>
                  <a:txBody>
                    <a:bodyPr/>
                    <a:lstStyle/>
                    <a:p>
                      <a:pPr>
                        <a:spcAft>
                          <a:spcPts val="0"/>
                        </a:spcAft>
                      </a:pPr>
                      <a:r>
                        <a:rPr lang="en-US" sz="1600">
                          <a:effectLst/>
                          <a:latin typeface="Aparajita" panose="02020603050405020304" pitchFamily="18" charset="0"/>
                          <a:cs typeface="Aparajita" panose="02020603050405020304" pitchFamily="18" charset="0"/>
                        </a:rPr>
                        <a:t>CD</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endParaRPr lang="en-US" sz="1600">
                        <a:effectLst/>
                        <a:latin typeface="Aparajita" panose="02020603050405020304" pitchFamily="18" charset="0"/>
                        <a:cs typeface="Aparajita" panose="02020603050405020304" pitchFamily="18" charset="0"/>
                      </a:endParaRPr>
                    </a:p>
                  </a:txBody>
                  <a:tcPr marL="94782" marR="94782" marT="0" marB="0" anchor="ctr"/>
                </a:tc>
                <a:tc>
                  <a:txBody>
                    <a:bodyPr/>
                    <a:lstStyle/>
                    <a:p>
                      <a:pPr indent="-85090" algn="r">
                        <a:spcAft>
                          <a:spcPts val="0"/>
                        </a:spcAft>
                      </a:pP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406</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221</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indent="-58420" algn="r">
                        <a:spcAft>
                          <a:spcPts val="0"/>
                        </a:spcAft>
                      </a:pP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543</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en-US" sz="1600">
                          <a:effectLst/>
                          <a:latin typeface="Aparajita" panose="02020603050405020304" pitchFamily="18" charset="0"/>
                          <a:cs typeface="Aparajita" panose="02020603050405020304" pitchFamily="18" charset="0"/>
                        </a:rPr>
                        <a:t> </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208</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281</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th-TH" sz="1600" dirty="0">
                          <a:effectLst/>
                          <a:latin typeface="Aparajita" panose="02020603050405020304" pitchFamily="18" charset="0"/>
                        </a:rPr>
                        <a:t>.</a:t>
                      </a:r>
                      <a:r>
                        <a:rPr lang="en-US" sz="1600" dirty="0">
                          <a:effectLst/>
                          <a:latin typeface="Aparajita" panose="02020603050405020304" pitchFamily="18" charset="0"/>
                          <a:cs typeface="Aparajita" panose="02020603050405020304" pitchFamily="18" charset="0"/>
                        </a:rPr>
                        <a:t>646</a:t>
                      </a:r>
                      <a:endParaRPr lang="en-US" sz="1600" dirty="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solidFill>
                      <a:srgbClr val="FF99FF"/>
                    </a:solidFill>
                  </a:tcPr>
                </a:tc>
                <a:extLst>
                  <a:ext uri="{0D108BD9-81ED-4DB2-BD59-A6C34878D82A}">
                    <a16:rowId xmlns:a16="http://schemas.microsoft.com/office/drawing/2014/main" val="425855108"/>
                  </a:ext>
                </a:extLst>
              </a:tr>
              <a:tr h="336844">
                <a:tc>
                  <a:txBody>
                    <a:bodyPr/>
                    <a:lstStyle/>
                    <a:p>
                      <a:pPr>
                        <a:spcAft>
                          <a:spcPts val="0"/>
                        </a:spcAft>
                      </a:pPr>
                      <a:r>
                        <a:rPr lang="en-US" sz="1600">
                          <a:effectLst/>
                          <a:latin typeface="Aparajita" panose="02020603050405020304" pitchFamily="18" charset="0"/>
                          <a:cs typeface="Aparajita" panose="02020603050405020304" pitchFamily="18" charset="0"/>
                        </a:rPr>
                        <a:t>TB</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indent="-102235" algn="r">
                        <a:spcAft>
                          <a:spcPts val="0"/>
                        </a:spcAft>
                      </a:pP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358</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indent="-85090" algn="r">
                        <a:spcAft>
                          <a:spcPts val="0"/>
                        </a:spcAft>
                      </a:pP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460</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249</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indent="-58420" algn="r">
                        <a:spcAft>
                          <a:spcPts val="0"/>
                        </a:spcAft>
                      </a:pP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489</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en-US" sz="1600">
                          <a:effectLst/>
                          <a:latin typeface="Aparajita" panose="02020603050405020304" pitchFamily="18" charset="0"/>
                          <a:cs typeface="Aparajita" panose="02020603050405020304" pitchFamily="18" charset="0"/>
                        </a:rPr>
                        <a:t> </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en-US" sz="1600">
                          <a:effectLst/>
                          <a:latin typeface="Aparajita" panose="02020603050405020304" pitchFamily="18" charset="0"/>
                          <a:cs typeface="Aparajita" panose="02020603050405020304" pitchFamily="18" charset="0"/>
                        </a:rPr>
                        <a:t> </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en-US" sz="1600">
                          <a:effectLst/>
                          <a:latin typeface="Aparajita" panose="02020603050405020304" pitchFamily="18" charset="0"/>
                          <a:cs typeface="Aparajita" panose="02020603050405020304" pitchFamily="18" charset="0"/>
                        </a:rPr>
                        <a:t> </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lgn="r">
                        <a:spcAft>
                          <a:spcPts val="0"/>
                        </a:spcAft>
                      </a:pPr>
                      <a:r>
                        <a:rPr lang="th-TH" sz="1600" dirty="0">
                          <a:effectLst/>
                          <a:latin typeface="Aparajita" panose="02020603050405020304" pitchFamily="18" charset="0"/>
                        </a:rPr>
                        <a:t>-.</a:t>
                      </a:r>
                      <a:r>
                        <a:rPr lang="en-US" sz="1600" dirty="0">
                          <a:effectLst/>
                          <a:latin typeface="Aparajita" panose="02020603050405020304" pitchFamily="18" charset="0"/>
                          <a:cs typeface="Aparajita" panose="02020603050405020304" pitchFamily="18" charset="0"/>
                        </a:rPr>
                        <a:t>771</a:t>
                      </a:r>
                      <a:endParaRPr lang="en-US" sz="1600" dirty="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solidFill>
                      <a:srgbClr val="FF99FF"/>
                    </a:solidFill>
                  </a:tcPr>
                </a:tc>
                <a:extLst>
                  <a:ext uri="{0D108BD9-81ED-4DB2-BD59-A6C34878D82A}">
                    <a16:rowId xmlns:a16="http://schemas.microsoft.com/office/drawing/2014/main" val="3884110018"/>
                  </a:ext>
                </a:extLst>
              </a:tr>
              <a:tr h="336844">
                <a:tc gridSpan="5">
                  <a:txBody>
                    <a:bodyPr/>
                    <a:lstStyle/>
                    <a:p>
                      <a:pPr algn="r">
                        <a:spcAft>
                          <a:spcPts val="0"/>
                        </a:spcAft>
                      </a:pPr>
                      <a:r>
                        <a:rPr lang="en-US" sz="1600">
                          <a:effectLst/>
                          <a:latin typeface="Aparajita" panose="02020603050405020304" pitchFamily="18" charset="0"/>
                          <a:cs typeface="Aparajita" panose="02020603050405020304" pitchFamily="18" charset="0"/>
                        </a:rPr>
                        <a:t>Eigenvalue</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126375" marR="126375" marT="63188" marB="63188"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spcAft>
                          <a:spcPts val="0"/>
                        </a:spcAft>
                      </a:pPr>
                      <a:r>
                        <a:rPr lang="en-US" sz="1600">
                          <a:effectLst/>
                          <a:latin typeface="Aparajita" panose="02020603050405020304" pitchFamily="18" charset="0"/>
                          <a:cs typeface="Aparajita" panose="02020603050405020304" pitchFamily="18" charset="0"/>
                        </a:rPr>
                        <a:t>1</a:t>
                      </a: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961</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spcAft>
                          <a:spcPts val="0"/>
                        </a:spcAft>
                      </a:pPr>
                      <a:r>
                        <a:rPr lang="en-US" sz="1600">
                          <a:effectLst/>
                          <a:latin typeface="Aparajita" panose="02020603050405020304" pitchFamily="18" charset="0"/>
                          <a:cs typeface="Aparajita" panose="02020603050405020304" pitchFamily="18" charset="0"/>
                        </a:rPr>
                        <a:t>1</a:t>
                      </a: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417</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spcAft>
                          <a:spcPts val="0"/>
                        </a:spcAft>
                      </a:pPr>
                      <a:r>
                        <a:rPr lang="en-US" sz="1600">
                          <a:effectLst/>
                          <a:latin typeface="Aparajita" panose="02020603050405020304" pitchFamily="18" charset="0"/>
                          <a:cs typeface="Aparajita" panose="02020603050405020304" pitchFamily="18" charset="0"/>
                        </a:rPr>
                        <a:t>1</a:t>
                      </a: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342</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spcAft>
                          <a:spcPts val="0"/>
                        </a:spcAft>
                      </a:pPr>
                      <a:r>
                        <a:rPr lang="en-US" sz="1600">
                          <a:effectLst/>
                          <a:latin typeface="Aparajita" panose="02020603050405020304" pitchFamily="18" charset="0"/>
                          <a:cs typeface="Aparajita" panose="02020603050405020304" pitchFamily="18" charset="0"/>
                        </a:rPr>
                        <a:t>1</a:t>
                      </a: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217</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extLst>
                  <a:ext uri="{0D108BD9-81ED-4DB2-BD59-A6C34878D82A}">
                    <a16:rowId xmlns:a16="http://schemas.microsoft.com/office/drawing/2014/main" val="3020671830"/>
                  </a:ext>
                </a:extLst>
              </a:tr>
              <a:tr h="336844">
                <a:tc gridSpan="5">
                  <a:txBody>
                    <a:bodyPr/>
                    <a:lstStyle/>
                    <a:p>
                      <a:pPr algn="r">
                        <a:spcAft>
                          <a:spcPts val="0"/>
                        </a:spcAft>
                      </a:pPr>
                      <a:r>
                        <a:rPr lang="th-TH" sz="1600">
                          <a:effectLst/>
                          <a:latin typeface="Aparajita" panose="02020603050405020304" pitchFamily="18" charset="0"/>
                        </a:rPr>
                        <a:t>% </a:t>
                      </a:r>
                      <a:r>
                        <a:rPr lang="en-US" sz="1600">
                          <a:effectLst/>
                          <a:latin typeface="Aparajita" panose="02020603050405020304" pitchFamily="18" charset="0"/>
                          <a:cs typeface="Aparajita" panose="02020603050405020304" pitchFamily="18" charset="0"/>
                        </a:rPr>
                        <a:t>of variance</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126375" marR="126375" marT="63188" marB="63188"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spcAft>
                          <a:spcPts val="0"/>
                        </a:spcAft>
                      </a:pPr>
                      <a:r>
                        <a:rPr lang="en-US" sz="1600">
                          <a:effectLst/>
                          <a:latin typeface="Aparajita" panose="02020603050405020304" pitchFamily="18" charset="0"/>
                          <a:cs typeface="Aparajita" panose="02020603050405020304" pitchFamily="18" charset="0"/>
                        </a:rPr>
                        <a:t>21</a:t>
                      </a: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789</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spcAft>
                          <a:spcPts val="0"/>
                        </a:spcAft>
                      </a:pPr>
                      <a:r>
                        <a:rPr lang="en-US" sz="1600">
                          <a:effectLst/>
                          <a:latin typeface="Aparajita" panose="02020603050405020304" pitchFamily="18" charset="0"/>
                          <a:cs typeface="Aparajita" panose="02020603050405020304" pitchFamily="18" charset="0"/>
                        </a:rPr>
                        <a:t>15</a:t>
                      </a: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742</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spcAft>
                          <a:spcPts val="0"/>
                        </a:spcAft>
                      </a:pPr>
                      <a:r>
                        <a:rPr lang="en-US" sz="1600">
                          <a:effectLst/>
                          <a:latin typeface="Aparajita" panose="02020603050405020304" pitchFamily="18" charset="0"/>
                          <a:cs typeface="Aparajita" panose="02020603050405020304" pitchFamily="18" charset="0"/>
                        </a:rPr>
                        <a:t>14</a:t>
                      </a: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916</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spcAft>
                          <a:spcPts val="0"/>
                        </a:spcAft>
                      </a:pPr>
                      <a:r>
                        <a:rPr lang="en-US" sz="1600">
                          <a:effectLst/>
                          <a:latin typeface="Aparajita" panose="02020603050405020304" pitchFamily="18" charset="0"/>
                          <a:cs typeface="Aparajita" panose="02020603050405020304" pitchFamily="18" charset="0"/>
                        </a:rPr>
                        <a:t>14</a:t>
                      </a: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120</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extLst>
                  <a:ext uri="{0D108BD9-81ED-4DB2-BD59-A6C34878D82A}">
                    <a16:rowId xmlns:a16="http://schemas.microsoft.com/office/drawing/2014/main" val="2034773658"/>
                  </a:ext>
                </a:extLst>
              </a:tr>
              <a:tr h="336844">
                <a:tc gridSpan="5">
                  <a:txBody>
                    <a:bodyPr/>
                    <a:lstStyle/>
                    <a:p>
                      <a:pPr algn="r">
                        <a:spcAft>
                          <a:spcPts val="0"/>
                        </a:spcAft>
                      </a:pPr>
                      <a:r>
                        <a:rPr lang="en-US" sz="1600">
                          <a:effectLst/>
                          <a:latin typeface="Aparajita" panose="02020603050405020304" pitchFamily="18" charset="0"/>
                          <a:cs typeface="Aparajita" panose="02020603050405020304" pitchFamily="18" charset="0"/>
                        </a:rPr>
                        <a:t>Cumulative </a:t>
                      </a:r>
                      <a:r>
                        <a:rPr lang="th-TH" sz="1600">
                          <a:effectLst/>
                          <a:latin typeface="Aparajita" panose="02020603050405020304" pitchFamily="18" charset="0"/>
                        </a:rPr>
                        <a:t>%</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126375" marR="126375" marT="63188" marB="63188"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spcAft>
                          <a:spcPts val="0"/>
                        </a:spcAft>
                      </a:pPr>
                      <a:r>
                        <a:rPr lang="en-US" sz="1600">
                          <a:effectLst/>
                          <a:latin typeface="Aparajita" panose="02020603050405020304" pitchFamily="18" charset="0"/>
                          <a:cs typeface="Aparajita" panose="02020603050405020304" pitchFamily="18" charset="0"/>
                        </a:rPr>
                        <a:t>21</a:t>
                      </a: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789</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spcAft>
                          <a:spcPts val="0"/>
                        </a:spcAft>
                      </a:pPr>
                      <a:r>
                        <a:rPr lang="en-US" sz="1600">
                          <a:effectLst/>
                          <a:latin typeface="Aparajita" panose="02020603050405020304" pitchFamily="18" charset="0"/>
                          <a:cs typeface="Aparajita" panose="02020603050405020304" pitchFamily="18" charset="0"/>
                        </a:rPr>
                        <a:t>37</a:t>
                      </a: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530</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spcAft>
                          <a:spcPts val="0"/>
                        </a:spcAft>
                      </a:pPr>
                      <a:r>
                        <a:rPr lang="en-US" sz="1600">
                          <a:effectLst/>
                          <a:latin typeface="Aparajita" panose="02020603050405020304" pitchFamily="18" charset="0"/>
                          <a:cs typeface="Aparajita" panose="02020603050405020304" pitchFamily="18" charset="0"/>
                        </a:rPr>
                        <a:t>52</a:t>
                      </a:r>
                      <a:r>
                        <a:rPr lang="th-TH" sz="1600">
                          <a:effectLst/>
                          <a:latin typeface="Aparajita" panose="02020603050405020304" pitchFamily="18" charset="0"/>
                        </a:rPr>
                        <a:t>.</a:t>
                      </a:r>
                      <a:r>
                        <a:rPr lang="en-US" sz="1600">
                          <a:effectLst/>
                          <a:latin typeface="Aparajita" panose="02020603050405020304" pitchFamily="18" charset="0"/>
                          <a:cs typeface="Aparajita" panose="02020603050405020304" pitchFamily="18" charset="0"/>
                        </a:rPr>
                        <a:t>446</a:t>
                      </a:r>
                      <a:endParaRPr lang="en-US" sz="160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tc>
                  <a:txBody>
                    <a:bodyPr/>
                    <a:lstStyle/>
                    <a:p>
                      <a:pPr>
                        <a:spcAft>
                          <a:spcPts val="0"/>
                        </a:spcAft>
                      </a:pPr>
                      <a:r>
                        <a:rPr lang="en-US" sz="1600" dirty="0">
                          <a:effectLst/>
                          <a:latin typeface="Aparajita" panose="02020603050405020304" pitchFamily="18" charset="0"/>
                          <a:cs typeface="Aparajita" panose="02020603050405020304" pitchFamily="18" charset="0"/>
                        </a:rPr>
                        <a:t>66</a:t>
                      </a:r>
                      <a:r>
                        <a:rPr lang="th-TH" sz="1600" dirty="0">
                          <a:effectLst/>
                          <a:latin typeface="Aparajita" panose="02020603050405020304" pitchFamily="18" charset="0"/>
                        </a:rPr>
                        <a:t>.</a:t>
                      </a:r>
                      <a:r>
                        <a:rPr lang="en-US" sz="1600" dirty="0">
                          <a:effectLst/>
                          <a:latin typeface="Aparajita" panose="02020603050405020304" pitchFamily="18" charset="0"/>
                          <a:cs typeface="Aparajita" panose="02020603050405020304" pitchFamily="18" charset="0"/>
                        </a:rPr>
                        <a:t>566</a:t>
                      </a:r>
                      <a:endParaRPr lang="en-US" sz="1600" dirty="0">
                        <a:effectLst/>
                        <a:latin typeface="Aparajita" panose="02020603050405020304" pitchFamily="18" charset="0"/>
                        <a:ea typeface="Calibri" panose="020F0502020204030204" pitchFamily="34" charset="0"/>
                        <a:cs typeface="Aparajita" panose="02020603050405020304" pitchFamily="18" charset="0"/>
                      </a:endParaRPr>
                    </a:p>
                  </a:txBody>
                  <a:tcPr marL="94782" marR="94782" marT="0" marB="0" anchor="ctr"/>
                </a:tc>
                <a:extLst>
                  <a:ext uri="{0D108BD9-81ED-4DB2-BD59-A6C34878D82A}">
                    <a16:rowId xmlns:a16="http://schemas.microsoft.com/office/drawing/2014/main" val="2621803799"/>
                  </a:ext>
                </a:extLst>
              </a:tr>
            </a:tbl>
          </a:graphicData>
        </a:graphic>
      </p:graphicFrame>
      <p:sp>
        <p:nvSpPr>
          <p:cNvPr id="3" name="คำบรรยายภาพ: เส้น 2">
            <a:extLst>
              <a:ext uri="{FF2B5EF4-FFF2-40B4-BE49-F238E27FC236}">
                <a16:creationId xmlns:a16="http://schemas.microsoft.com/office/drawing/2014/main" id="{9B5C408E-4C1E-413E-8E55-7CDD5807D050}"/>
              </a:ext>
            </a:extLst>
          </p:cNvPr>
          <p:cNvSpPr/>
          <p:nvPr/>
        </p:nvSpPr>
        <p:spPr>
          <a:xfrm>
            <a:off x="7878228" y="1987058"/>
            <a:ext cx="1679331" cy="613495"/>
          </a:xfrm>
          <a:prstGeom prst="borderCallout1">
            <a:avLst>
              <a:gd name="adj1" fmla="val 18750"/>
              <a:gd name="adj2" fmla="val -8333"/>
              <a:gd name="adj3" fmla="val 95302"/>
              <a:gd name="adj4" fmla="val -160323"/>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parajita" panose="02020603050405020304" pitchFamily="18" charset="0"/>
                <a:cs typeface="Aparajita" panose="02020603050405020304" pitchFamily="18" charset="0"/>
              </a:rPr>
              <a:t>Factor 1</a:t>
            </a:r>
          </a:p>
        </p:txBody>
      </p:sp>
      <p:sp>
        <p:nvSpPr>
          <p:cNvPr id="12" name="คำบรรยายภาพ: เส้น 11">
            <a:extLst>
              <a:ext uri="{FF2B5EF4-FFF2-40B4-BE49-F238E27FC236}">
                <a16:creationId xmlns:a16="http://schemas.microsoft.com/office/drawing/2014/main" id="{8D0877AA-69AD-4DA0-B4A3-1765CDDDB322}"/>
              </a:ext>
            </a:extLst>
          </p:cNvPr>
          <p:cNvSpPr/>
          <p:nvPr/>
        </p:nvSpPr>
        <p:spPr>
          <a:xfrm>
            <a:off x="9059321" y="2702170"/>
            <a:ext cx="1679331" cy="613495"/>
          </a:xfrm>
          <a:prstGeom prst="borderCallout1">
            <a:avLst>
              <a:gd name="adj1" fmla="val 18750"/>
              <a:gd name="adj2" fmla="val -8333"/>
              <a:gd name="adj3" fmla="val 102468"/>
              <a:gd name="adj4" fmla="val -186501"/>
            </a:avLst>
          </a:prstGeom>
          <a:solidFill>
            <a:schemeClr val="bg2">
              <a:lumMod val="75000"/>
            </a:schemeClr>
          </a:solidFill>
          <a:ln>
            <a:solidFill>
              <a:srgbClr val="4A8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parajita" panose="02020603050405020304" pitchFamily="18" charset="0"/>
                <a:cs typeface="Aparajita" panose="02020603050405020304" pitchFamily="18" charset="0"/>
              </a:rPr>
              <a:t>Factor 2</a:t>
            </a:r>
          </a:p>
        </p:txBody>
      </p:sp>
      <p:sp>
        <p:nvSpPr>
          <p:cNvPr id="13" name="คำบรรยายภาพ: เส้น 12">
            <a:extLst>
              <a:ext uri="{FF2B5EF4-FFF2-40B4-BE49-F238E27FC236}">
                <a16:creationId xmlns:a16="http://schemas.microsoft.com/office/drawing/2014/main" id="{03621681-E58C-46DC-AAB2-1090B1A93BC1}"/>
              </a:ext>
            </a:extLst>
          </p:cNvPr>
          <p:cNvSpPr/>
          <p:nvPr/>
        </p:nvSpPr>
        <p:spPr>
          <a:xfrm>
            <a:off x="9879936" y="3399695"/>
            <a:ext cx="1679331" cy="613495"/>
          </a:xfrm>
          <a:prstGeom prst="borderCallout1">
            <a:avLst>
              <a:gd name="adj1" fmla="val 18750"/>
              <a:gd name="adj2" fmla="val -8333"/>
              <a:gd name="adj3" fmla="val 102468"/>
              <a:gd name="adj4" fmla="val -186501"/>
            </a:avLst>
          </a:prstGeom>
          <a:solidFill>
            <a:srgbClr val="FFCC66"/>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parajita" panose="02020603050405020304" pitchFamily="18" charset="0"/>
                <a:cs typeface="Aparajita" panose="02020603050405020304" pitchFamily="18" charset="0"/>
              </a:rPr>
              <a:t>Factor 3</a:t>
            </a:r>
          </a:p>
        </p:txBody>
      </p:sp>
      <p:sp>
        <p:nvSpPr>
          <p:cNvPr id="14" name="คำบรรยายภาพ: เส้น 13">
            <a:extLst>
              <a:ext uri="{FF2B5EF4-FFF2-40B4-BE49-F238E27FC236}">
                <a16:creationId xmlns:a16="http://schemas.microsoft.com/office/drawing/2014/main" id="{1A0745BA-9FD8-477E-9EC8-45AF51DAFFE8}"/>
              </a:ext>
            </a:extLst>
          </p:cNvPr>
          <p:cNvSpPr/>
          <p:nvPr/>
        </p:nvSpPr>
        <p:spPr>
          <a:xfrm>
            <a:off x="10392820" y="4105013"/>
            <a:ext cx="1679331" cy="613495"/>
          </a:xfrm>
          <a:prstGeom prst="borderCallout1">
            <a:avLst>
              <a:gd name="adj1" fmla="val 18750"/>
              <a:gd name="adj2" fmla="val -8333"/>
              <a:gd name="adj3" fmla="val 86703"/>
              <a:gd name="adj4" fmla="val -171318"/>
            </a:avLst>
          </a:prstGeom>
          <a:solidFill>
            <a:srgbClr val="FF99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parajita" panose="02020603050405020304" pitchFamily="18" charset="0"/>
                <a:cs typeface="Aparajita" panose="02020603050405020304" pitchFamily="18" charset="0"/>
              </a:rPr>
              <a:t>Factor 4</a:t>
            </a:r>
          </a:p>
        </p:txBody>
      </p:sp>
      <p:sp>
        <p:nvSpPr>
          <p:cNvPr id="6" name="กล่องข้อความ 5">
            <a:extLst>
              <a:ext uri="{FF2B5EF4-FFF2-40B4-BE49-F238E27FC236}">
                <a16:creationId xmlns:a16="http://schemas.microsoft.com/office/drawing/2014/main" id="{F03C4497-F274-4222-B116-5A10D1BCB7FA}"/>
              </a:ext>
            </a:extLst>
          </p:cNvPr>
          <p:cNvSpPr txBox="1"/>
          <p:nvPr/>
        </p:nvSpPr>
        <p:spPr>
          <a:xfrm>
            <a:off x="158261" y="6385996"/>
            <a:ext cx="6140720" cy="307777"/>
          </a:xfrm>
          <a:prstGeom prst="rect">
            <a:avLst/>
          </a:prstGeom>
          <a:noFill/>
        </p:spPr>
        <p:txBody>
          <a:bodyPr wrap="none" rtlCol="0">
            <a:spAutoFit/>
          </a:bodyPr>
          <a:lstStyle/>
          <a:p>
            <a:r>
              <a:rPr lang="en-US" sz="1400" b="1" i="1" dirty="0">
                <a:latin typeface="Aparajita" panose="02020603050405020304" pitchFamily="18" charset="0"/>
                <a:cs typeface="Aparajita" panose="02020603050405020304" pitchFamily="18" charset="0"/>
              </a:rPr>
              <a:t>Conditions</a:t>
            </a:r>
            <a:r>
              <a:rPr lang="en-US" sz="1400" i="1" dirty="0">
                <a:latin typeface="Times New Roman" panose="02020603050405020304" pitchFamily="18" charset="0"/>
                <a:cs typeface="Times New Roman" panose="02020603050405020304" pitchFamily="18" charset="0"/>
              </a:rPr>
              <a:t>: KMO test (0.516) and </a:t>
            </a:r>
            <a:r>
              <a:rPr lang="en-US" sz="1400" i="1" dirty="0" err="1">
                <a:latin typeface="Times New Roman" panose="02020603050405020304" pitchFamily="18" charset="0"/>
                <a:cs typeface="Times New Roman" panose="02020603050405020304" pitchFamily="18" charset="0"/>
              </a:rPr>
              <a:t>Barlett’s</a:t>
            </a:r>
            <a:r>
              <a:rPr lang="en-US" sz="1400" i="1" dirty="0">
                <a:latin typeface="Times New Roman" panose="02020603050405020304" pitchFamily="18" charset="0"/>
                <a:cs typeface="Times New Roman" panose="02020603050405020304" pitchFamily="18" charset="0"/>
              </a:rPr>
              <a:t> sphericity test (586.901, df105,p</a:t>
            </a:r>
            <a:r>
              <a:rPr lang="en-US" sz="1400" i="1" dirty="0">
                <a:latin typeface="Times New Roman" panose="02020603050405020304" pitchFamily="18" charset="0"/>
                <a:cs typeface="Times New Roman" panose="02020603050405020304" pitchFamily="18" charset="0"/>
                <a:sym typeface="Symbol" panose="05050102010706020507" pitchFamily="18" charset="2"/>
              </a:rPr>
              <a:t></a:t>
            </a:r>
            <a:r>
              <a:rPr lang="en-US" sz="1400" i="1" dirty="0">
                <a:latin typeface="Times New Roman" panose="02020603050405020304" pitchFamily="18" charset="0"/>
                <a:cs typeface="Times New Roman" panose="02020603050405020304" pitchFamily="18" charset="0"/>
              </a:rPr>
              <a:t> 0.001)</a:t>
            </a:r>
          </a:p>
        </p:txBody>
      </p:sp>
    </p:spTree>
    <p:extLst>
      <p:ext uri="{BB962C8B-B14F-4D97-AF65-F5344CB8AC3E}">
        <p14:creationId xmlns:p14="http://schemas.microsoft.com/office/powerpoint/2010/main" val="1051827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แทนหมายเลขสไลด์ 3">
            <a:extLst>
              <a:ext uri="{FF2B5EF4-FFF2-40B4-BE49-F238E27FC236}">
                <a16:creationId xmlns:a16="http://schemas.microsoft.com/office/drawing/2014/main" id="{F26D5AB5-3EC1-45D6-BAF2-5DFC164796B6}"/>
              </a:ext>
            </a:extLst>
          </p:cNvPr>
          <p:cNvSpPr>
            <a:spLocks noGrp="1"/>
          </p:cNvSpPr>
          <p:nvPr>
            <p:ph type="sldNum" sz="quarter" idx="12"/>
          </p:nvPr>
        </p:nvSpPr>
        <p:spPr/>
        <p:txBody>
          <a:bodyPr/>
          <a:lstStyle/>
          <a:p>
            <a:fld id="{D57F1E4F-1CFF-5643-939E-217C01CDF565}" type="slidenum">
              <a:rPr lang="en-US" smtClean="0">
                <a:latin typeface="Aparajita" panose="02020603050405020304" pitchFamily="18" charset="0"/>
                <a:cs typeface="Aparajita" panose="02020603050405020304" pitchFamily="18" charset="0"/>
              </a:rPr>
              <a:pPr/>
              <a:t>22</a:t>
            </a:fld>
            <a:endParaRPr lang="en-US" dirty="0">
              <a:latin typeface="Aparajita" panose="02020603050405020304" pitchFamily="18" charset="0"/>
              <a:cs typeface="Aparajita" panose="02020603050405020304" pitchFamily="18" charset="0"/>
            </a:endParaRPr>
          </a:p>
        </p:txBody>
      </p:sp>
      <p:sp>
        <p:nvSpPr>
          <p:cNvPr id="5" name="ชื่อเรื่อง 1">
            <a:extLst>
              <a:ext uri="{FF2B5EF4-FFF2-40B4-BE49-F238E27FC236}">
                <a16:creationId xmlns:a16="http://schemas.microsoft.com/office/drawing/2014/main" id="{33E8E07E-16B2-4579-AB32-7EDA468BB7F8}"/>
              </a:ext>
            </a:extLst>
          </p:cNvPr>
          <p:cNvSpPr>
            <a:spLocks noGrp="1"/>
          </p:cNvSpPr>
          <p:nvPr>
            <p:ph type="title"/>
          </p:nvPr>
        </p:nvSpPr>
        <p:spPr>
          <a:xfrm>
            <a:off x="0" y="260648"/>
            <a:ext cx="10691446" cy="613495"/>
          </a:xfrm>
        </p:spPr>
        <p:txBody>
          <a:bodyPr>
            <a:normAutofit fontScale="90000"/>
          </a:bodyPr>
          <a:lstStyle/>
          <a:p>
            <a:pPr algn="ctr"/>
            <a:r>
              <a:rPr lang="en-US" sz="4000" b="1" dirty="0">
                <a:solidFill>
                  <a:schemeClr val="tx1"/>
                </a:solidFill>
                <a:latin typeface="+mn-lt"/>
                <a:cs typeface="Aparajita" panose="02020603050405020304" pitchFamily="18" charset="0"/>
              </a:rPr>
              <a:t>Factor analysis of WQ variation: description</a:t>
            </a:r>
          </a:p>
        </p:txBody>
      </p:sp>
      <p:graphicFrame>
        <p:nvGraphicFramePr>
          <p:cNvPr id="7" name="ตาราง 6">
            <a:extLst>
              <a:ext uri="{FF2B5EF4-FFF2-40B4-BE49-F238E27FC236}">
                <a16:creationId xmlns:a16="http://schemas.microsoft.com/office/drawing/2014/main" id="{5729FC83-E3C7-4DEF-92BE-F286FCA2933B}"/>
              </a:ext>
            </a:extLst>
          </p:cNvPr>
          <p:cNvGraphicFramePr>
            <a:graphicFrameLocks noGrp="1"/>
          </p:cNvGraphicFramePr>
          <p:nvPr>
            <p:extLst>
              <p:ext uri="{D42A27DB-BD31-4B8C-83A1-F6EECF244321}">
                <p14:modId xmlns:p14="http://schemas.microsoft.com/office/powerpoint/2010/main" val="3462206872"/>
              </p:ext>
            </p:extLst>
          </p:nvPr>
        </p:nvGraphicFramePr>
        <p:xfrm>
          <a:off x="609600" y="1120267"/>
          <a:ext cx="10691446" cy="5601209"/>
        </p:xfrm>
        <a:graphic>
          <a:graphicData uri="http://schemas.openxmlformats.org/drawingml/2006/table">
            <a:tbl>
              <a:tblPr firstRow="1" bandRow="1">
                <a:tableStyleId>{5C22544A-7EE6-4342-B048-85BDC9FD1C3A}</a:tableStyleId>
              </a:tblPr>
              <a:tblGrid>
                <a:gridCol w="930355">
                  <a:extLst>
                    <a:ext uri="{9D8B030D-6E8A-4147-A177-3AD203B41FA5}">
                      <a16:colId xmlns:a16="http://schemas.microsoft.com/office/drawing/2014/main" val="3721274784"/>
                    </a:ext>
                  </a:extLst>
                </a:gridCol>
                <a:gridCol w="1819362">
                  <a:extLst>
                    <a:ext uri="{9D8B030D-6E8A-4147-A177-3AD203B41FA5}">
                      <a16:colId xmlns:a16="http://schemas.microsoft.com/office/drawing/2014/main" val="4152031187"/>
                    </a:ext>
                  </a:extLst>
                </a:gridCol>
                <a:gridCol w="7941729">
                  <a:extLst>
                    <a:ext uri="{9D8B030D-6E8A-4147-A177-3AD203B41FA5}">
                      <a16:colId xmlns:a16="http://schemas.microsoft.com/office/drawing/2014/main" val="4254750584"/>
                    </a:ext>
                  </a:extLst>
                </a:gridCol>
              </a:tblGrid>
              <a:tr h="420072">
                <a:tc>
                  <a:txBody>
                    <a:bodyPr/>
                    <a:lstStyle/>
                    <a:p>
                      <a:pPr algn="ctr"/>
                      <a:r>
                        <a:rPr lang="en-US" sz="1800" dirty="0">
                          <a:latin typeface="+mn-lt"/>
                          <a:cs typeface="Aparajita" panose="02020603050405020304" pitchFamily="18" charset="0"/>
                        </a:rPr>
                        <a:t>Factor</a:t>
                      </a:r>
                    </a:p>
                  </a:txBody>
                  <a:tcPr/>
                </a:tc>
                <a:tc>
                  <a:txBody>
                    <a:bodyPr/>
                    <a:lstStyle/>
                    <a:p>
                      <a:pPr algn="ctr"/>
                      <a:r>
                        <a:rPr lang="en-US" sz="1800" dirty="0">
                          <a:latin typeface="+mn-lt"/>
                          <a:cs typeface="Aparajita" panose="02020603050405020304" pitchFamily="18" charset="0"/>
                        </a:rPr>
                        <a:t>Interpreted as</a:t>
                      </a:r>
                    </a:p>
                  </a:txBody>
                  <a:tcPr/>
                </a:tc>
                <a:tc>
                  <a:txBody>
                    <a:bodyPr/>
                    <a:lstStyle/>
                    <a:p>
                      <a:pPr algn="ctr"/>
                      <a:r>
                        <a:rPr lang="en-US" sz="1800" dirty="0">
                          <a:latin typeface="+mn-lt"/>
                          <a:cs typeface="Aparajita" panose="02020603050405020304" pitchFamily="18" charset="0"/>
                        </a:rPr>
                        <a:t>description</a:t>
                      </a:r>
                    </a:p>
                  </a:txBody>
                  <a:tcPr/>
                </a:tc>
                <a:extLst>
                  <a:ext uri="{0D108BD9-81ED-4DB2-BD59-A6C34878D82A}">
                    <a16:rowId xmlns:a16="http://schemas.microsoft.com/office/drawing/2014/main" val="4205915180"/>
                  </a:ext>
                </a:extLst>
              </a:tr>
              <a:tr h="1066337">
                <a:tc>
                  <a:txBody>
                    <a:bodyPr/>
                    <a:lstStyle/>
                    <a:p>
                      <a:pPr algn="ctr"/>
                      <a:r>
                        <a:rPr lang="en-US" sz="1800" dirty="0">
                          <a:latin typeface="+mn-lt"/>
                          <a:cs typeface="Aparajita" panose="02020603050405020304" pitchFamily="18" charset="0"/>
                        </a:rPr>
                        <a:t>1</a:t>
                      </a:r>
                    </a:p>
                  </a:txBody>
                  <a:tcPr anchor="ctr"/>
                </a:tc>
                <a:tc>
                  <a:txBody>
                    <a:bodyPr/>
                    <a:lstStyle/>
                    <a:p>
                      <a:pPr algn="ctr"/>
                      <a:r>
                        <a:rPr lang="en-US" sz="1800" dirty="0">
                          <a:latin typeface="+mn-lt"/>
                          <a:cs typeface="Aparajita" panose="02020603050405020304" pitchFamily="18" charset="0"/>
                        </a:rPr>
                        <a:t>Bacterial pollutants</a:t>
                      </a:r>
                    </a:p>
                  </a:txBody>
                  <a:tcPr anchor="ctr"/>
                </a:tc>
                <a:tc>
                  <a:txBody>
                    <a:bodyPr/>
                    <a:lstStyle/>
                    <a:p>
                      <a:pPr algn="l"/>
                      <a:r>
                        <a:rPr lang="en-US" sz="1800" dirty="0">
                          <a:latin typeface="+mn-lt"/>
                          <a:cs typeface="Aparajita" panose="02020603050405020304" pitchFamily="18" charset="0"/>
                        </a:rPr>
                        <a:t>TCB and FCB</a:t>
                      </a:r>
                    </a:p>
                    <a:p>
                      <a:pPr algn="l"/>
                      <a:r>
                        <a:rPr lang="en-US" sz="1800" b="0" kern="1200" dirty="0">
                          <a:solidFill>
                            <a:schemeClr val="dk1"/>
                          </a:solidFill>
                          <a:effectLst/>
                          <a:latin typeface="+mn-lt"/>
                          <a:ea typeface="+mn-ea"/>
                          <a:cs typeface="Aparajita" panose="02020603050405020304" pitchFamily="18" charset="0"/>
                        </a:rPr>
                        <a:t>influenced by point sources such as urbanization with surrounding urban rim and human made area such planted forest, </a:t>
                      </a:r>
                      <a:r>
                        <a:rPr lang="en-US" sz="1800" b="0" kern="1200" dirty="0" err="1">
                          <a:solidFill>
                            <a:schemeClr val="dk1"/>
                          </a:solidFill>
                          <a:effectLst/>
                          <a:latin typeface="+mn-lt"/>
                          <a:ea typeface="+mn-ea"/>
                          <a:cs typeface="Aparajita" panose="02020603050405020304" pitchFamily="18" charset="0"/>
                        </a:rPr>
                        <a:t>agro</a:t>
                      </a:r>
                      <a:r>
                        <a:rPr lang="th-TH" sz="1800" b="0" kern="1200" dirty="0">
                          <a:solidFill>
                            <a:schemeClr val="dk1"/>
                          </a:solidFill>
                          <a:effectLst/>
                          <a:latin typeface="+mn-lt"/>
                          <a:ea typeface="+mn-ea"/>
                          <a:cs typeface="+mn-cs"/>
                        </a:rPr>
                        <a:t>-</a:t>
                      </a:r>
                      <a:r>
                        <a:rPr lang="en-US" sz="1800" b="0" kern="1200" dirty="0">
                          <a:solidFill>
                            <a:schemeClr val="dk1"/>
                          </a:solidFill>
                          <a:effectLst/>
                          <a:latin typeface="+mn-lt"/>
                          <a:ea typeface="+mn-ea"/>
                          <a:cs typeface="Aparajita" panose="02020603050405020304" pitchFamily="18" charset="0"/>
                        </a:rPr>
                        <a:t>pastoral land and barren land </a:t>
                      </a:r>
                      <a:endParaRPr lang="en-US" sz="1800" b="0" dirty="0">
                        <a:latin typeface="+mn-lt"/>
                        <a:cs typeface="Aparajita" panose="02020603050405020304" pitchFamily="18" charset="0"/>
                      </a:endParaRPr>
                    </a:p>
                  </a:txBody>
                  <a:tcPr/>
                </a:tc>
                <a:extLst>
                  <a:ext uri="{0D108BD9-81ED-4DB2-BD59-A6C34878D82A}">
                    <a16:rowId xmlns:a16="http://schemas.microsoft.com/office/drawing/2014/main" val="261703448"/>
                  </a:ext>
                </a:extLst>
              </a:tr>
              <a:tr h="1066337">
                <a:tc>
                  <a:txBody>
                    <a:bodyPr/>
                    <a:lstStyle/>
                    <a:p>
                      <a:pPr algn="ctr"/>
                      <a:r>
                        <a:rPr lang="en-US" sz="1800" dirty="0">
                          <a:latin typeface="+mn-lt"/>
                          <a:cs typeface="Aparajita" panose="02020603050405020304" pitchFamily="18" charset="0"/>
                        </a:rPr>
                        <a:t>2</a:t>
                      </a:r>
                    </a:p>
                  </a:txBody>
                  <a:tcPr anchor="ctr"/>
                </a:tc>
                <a:tc>
                  <a:txBody>
                    <a:bodyPr/>
                    <a:lstStyle/>
                    <a:p>
                      <a:pPr algn="ctr"/>
                      <a:r>
                        <a:rPr lang="en-US" sz="1800" dirty="0">
                          <a:latin typeface="+mn-lt"/>
                          <a:cs typeface="Aparajita" panose="02020603050405020304" pitchFamily="18" charset="0"/>
                        </a:rPr>
                        <a:t>Nutrient pollutions and transform</a:t>
                      </a:r>
                    </a:p>
                  </a:txBody>
                  <a:tcPr anchor="ctr"/>
                </a:tc>
                <a:tc>
                  <a:txBody>
                    <a:bodyPr/>
                    <a:lstStyle/>
                    <a:p>
                      <a:pPr algn="l"/>
                      <a:r>
                        <a:rPr lang="en-US" sz="1800" dirty="0">
                          <a:latin typeface="+mn-lt"/>
                          <a:cs typeface="Aparajita" panose="02020603050405020304" pitchFamily="18" charset="0"/>
                        </a:rPr>
                        <a:t>WT, pH and NH3-N</a:t>
                      </a:r>
                    </a:p>
                    <a:p>
                      <a:pPr algn="l"/>
                      <a:r>
                        <a:rPr lang="en-US" sz="1800" b="0" kern="1200" dirty="0">
                          <a:solidFill>
                            <a:schemeClr val="dk1"/>
                          </a:solidFill>
                          <a:effectLst/>
                          <a:latin typeface="+mn-lt"/>
                          <a:ea typeface="+mn-ea"/>
                          <a:cs typeface="Aparajita" panose="02020603050405020304" pitchFamily="18" charset="0"/>
                        </a:rPr>
                        <a:t>It presented natural factors impacted by seasonal change</a:t>
                      </a:r>
                      <a:r>
                        <a:rPr lang="th-TH" sz="1800" b="0" kern="1200" dirty="0">
                          <a:solidFill>
                            <a:schemeClr val="dk1"/>
                          </a:solidFill>
                          <a:effectLst/>
                          <a:latin typeface="+mn-lt"/>
                          <a:ea typeface="+mn-ea"/>
                          <a:cs typeface="+mn-cs"/>
                        </a:rPr>
                        <a:t>. </a:t>
                      </a:r>
                      <a:r>
                        <a:rPr lang="en-US" sz="1800" b="0" kern="1200" dirty="0">
                          <a:solidFill>
                            <a:schemeClr val="dk1"/>
                          </a:solidFill>
                          <a:effectLst/>
                          <a:latin typeface="+mn-lt"/>
                          <a:ea typeface="+mn-ea"/>
                          <a:cs typeface="Aparajita" panose="02020603050405020304" pitchFamily="18" charset="0"/>
                        </a:rPr>
                        <a:t>The inverse relationship between temperature and nitrogen forms is natural process of nitrogen cycle because warmer water</a:t>
                      </a:r>
                      <a:r>
                        <a:rPr lang="th-TH" sz="1800" b="0" kern="1200" dirty="0">
                          <a:solidFill>
                            <a:schemeClr val="dk1"/>
                          </a:solidFill>
                          <a:effectLst/>
                          <a:latin typeface="+mn-lt"/>
                          <a:ea typeface="+mn-ea"/>
                          <a:cs typeface="+mn-cs"/>
                        </a:rPr>
                        <a:t> </a:t>
                      </a:r>
                      <a:r>
                        <a:rPr lang="en-US" sz="1800" b="0" kern="1200" dirty="0">
                          <a:solidFill>
                            <a:schemeClr val="dk1"/>
                          </a:solidFill>
                          <a:effectLst/>
                          <a:latin typeface="+mn-lt"/>
                          <a:ea typeface="+mn-ea"/>
                          <a:cs typeface="Aparajita" panose="02020603050405020304" pitchFamily="18" charset="0"/>
                        </a:rPr>
                        <a:t>is cause of nitrogen transformation by biological process</a:t>
                      </a:r>
                      <a:r>
                        <a:rPr lang="th-TH" sz="1800" b="0" kern="1200" dirty="0">
                          <a:solidFill>
                            <a:schemeClr val="dk1"/>
                          </a:solidFill>
                          <a:effectLst/>
                          <a:latin typeface="+mn-lt"/>
                          <a:ea typeface="+mn-ea"/>
                          <a:cs typeface="+mn-cs"/>
                        </a:rPr>
                        <a:t>. </a:t>
                      </a:r>
                      <a:r>
                        <a:rPr lang="en-US" sz="1800" b="0" kern="1200" dirty="0">
                          <a:solidFill>
                            <a:schemeClr val="dk1"/>
                          </a:solidFill>
                          <a:effectLst/>
                          <a:latin typeface="+mn-lt"/>
                          <a:ea typeface="+mn-ea"/>
                          <a:cs typeface="Aparajita" panose="02020603050405020304" pitchFamily="18" charset="0"/>
                        </a:rPr>
                        <a:t>Almost of this pollutant could be cause by non</a:t>
                      </a:r>
                      <a:r>
                        <a:rPr lang="th-TH" sz="1800" b="0" kern="1200" dirty="0">
                          <a:solidFill>
                            <a:schemeClr val="dk1"/>
                          </a:solidFill>
                          <a:effectLst/>
                          <a:latin typeface="+mn-lt"/>
                          <a:ea typeface="+mn-ea"/>
                          <a:cs typeface="+mn-cs"/>
                        </a:rPr>
                        <a:t>-</a:t>
                      </a:r>
                      <a:r>
                        <a:rPr lang="en-US" sz="1800" b="0" kern="1200" dirty="0">
                          <a:solidFill>
                            <a:schemeClr val="dk1"/>
                          </a:solidFill>
                          <a:effectLst/>
                          <a:latin typeface="+mn-lt"/>
                          <a:ea typeface="+mn-ea"/>
                          <a:cs typeface="Aparajita" panose="02020603050405020304" pitchFamily="18" charset="0"/>
                        </a:rPr>
                        <a:t>point sources such as agricultural runoff and or domestic sewage discharge directly into river basin without treatment.</a:t>
                      </a:r>
                      <a:endParaRPr lang="en-US" sz="1800" b="0" dirty="0">
                        <a:latin typeface="+mn-lt"/>
                        <a:cs typeface="Aparajita" panose="02020603050405020304" pitchFamily="18" charset="0"/>
                      </a:endParaRPr>
                    </a:p>
                  </a:txBody>
                  <a:tcPr/>
                </a:tc>
                <a:extLst>
                  <a:ext uri="{0D108BD9-81ED-4DB2-BD59-A6C34878D82A}">
                    <a16:rowId xmlns:a16="http://schemas.microsoft.com/office/drawing/2014/main" val="3360412835"/>
                  </a:ext>
                </a:extLst>
              </a:tr>
              <a:tr h="1066337">
                <a:tc>
                  <a:txBody>
                    <a:bodyPr/>
                    <a:lstStyle/>
                    <a:p>
                      <a:pPr algn="ctr"/>
                      <a:r>
                        <a:rPr lang="en-US" sz="1800" dirty="0">
                          <a:latin typeface="+mn-lt"/>
                          <a:cs typeface="Aparajita" panose="02020603050405020304" pitchFamily="18" charset="0"/>
                        </a:rPr>
                        <a:t>3</a:t>
                      </a:r>
                    </a:p>
                  </a:txBody>
                  <a:tcPr anchor="ctr"/>
                </a:tc>
                <a:tc>
                  <a:txBody>
                    <a:bodyPr/>
                    <a:lstStyle/>
                    <a:p>
                      <a:pPr algn="ctr"/>
                      <a:r>
                        <a:rPr lang="en-US" sz="1800" dirty="0">
                          <a:latin typeface="+mn-lt"/>
                          <a:cs typeface="Aparajita" panose="02020603050405020304" pitchFamily="18" charset="0"/>
                        </a:rPr>
                        <a:t>Organic pollutants </a:t>
                      </a:r>
                    </a:p>
                  </a:txBody>
                  <a:tcPr anchor="ctr"/>
                </a:tc>
                <a:tc>
                  <a:txBody>
                    <a:bodyPr/>
                    <a:lstStyle/>
                    <a:p>
                      <a:pPr algn="l"/>
                      <a:r>
                        <a:rPr lang="en-US" sz="1800" dirty="0">
                          <a:latin typeface="+mn-lt"/>
                          <a:cs typeface="Aparajita" panose="02020603050405020304" pitchFamily="18" charset="0"/>
                        </a:rPr>
                        <a:t>DO and BOD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Aparajita" panose="02020603050405020304" pitchFamily="18" charset="0"/>
                        </a:rPr>
                        <a:t>This factor represented as </a:t>
                      </a:r>
                      <a:r>
                        <a:rPr lang="th-TH" sz="1800" kern="1200" dirty="0">
                          <a:solidFill>
                            <a:schemeClr val="dk1"/>
                          </a:solidFill>
                          <a:effectLst/>
                          <a:latin typeface="+mn-lt"/>
                          <a:ea typeface="+mn-ea"/>
                          <a:cs typeface="+mn-cs"/>
                        </a:rPr>
                        <a:t>“</a:t>
                      </a:r>
                      <a:r>
                        <a:rPr lang="en-US" sz="1800" kern="1200" dirty="0">
                          <a:solidFill>
                            <a:schemeClr val="dk1"/>
                          </a:solidFill>
                          <a:effectLst/>
                          <a:latin typeface="+mn-lt"/>
                          <a:ea typeface="+mn-ea"/>
                          <a:cs typeface="Aparajita" panose="02020603050405020304" pitchFamily="18" charset="0"/>
                        </a:rPr>
                        <a:t>organic pollutants</a:t>
                      </a:r>
                      <a:r>
                        <a:rPr lang="th-TH" sz="1800" kern="1200" dirty="0">
                          <a:solidFill>
                            <a:schemeClr val="dk1"/>
                          </a:solidFill>
                          <a:effectLst/>
                          <a:latin typeface="+mn-lt"/>
                          <a:ea typeface="+mn-ea"/>
                          <a:cs typeface="+mn-cs"/>
                        </a:rPr>
                        <a:t>” </a:t>
                      </a:r>
                      <a:r>
                        <a:rPr lang="en-US" sz="1800" kern="1200" dirty="0">
                          <a:solidFill>
                            <a:schemeClr val="dk1"/>
                          </a:solidFill>
                          <a:effectLst/>
                          <a:latin typeface="+mn-lt"/>
                          <a:ea typeface="+mn-ea"/>
                          <a:cs typeface="Aparajita" panose="02020603050405020304" pitchFamily="18" charset="0"/>
                        </a:rPr>
                        <a:t>which influenced by point source such as municipal and industrial effluents resulting from rapid urbanization as well as economical area</a:t>
                      </a:r>
                      <a:r>
                        <a:rPr lang="th-TH" sz="1800" kern="1200" dirty="0">
                          <a:solidFill>
                            <a:schemeClr val="dk1"/>
                          </a:solidFill>
                          <a:effectLst/>
                          <a:latin typeface="+mn-lt"/>
                          <a:ea typeface="+mn-ea"/>
                          <a:cs typeface="+mn-cs"/>
                        </a:rPr>
                        <a:t>.</a:t>
                      </a:r>
                      <a:endParaRPr lang="en-US" sz="1800" kern="1200" dirty="0">
                        <a:solidFill>
                          <a:schemeClr val="dk1"/>
                        </a:solidFill>
                        <a:effectLst/>
                        <a:latin typeface="+mn-lt"/>
                        <a:ea typeface="+mn-ea"/>
                        <a:cs typeface="Aparajita" panose="02020603050405020304" pitchFamily="18" charset="0"/>
                      </a:endParaRPr>
                    </a:p>
                  </a:txBody>
                  <a:tcPr/>
                </a:tc>
                <a:extLst>
                  <a:ext uri="{0D108BD9-81ED-4DB2-BD59-A6C34878D82A}">
                    <a16:rowId xmlns:a16="http://schemas.microsoft.com/office/drawing/2014/main" val="3145223016"/>
                  </a:ext>
                </a:extLst>
              </a:tr>
              <a:tr h="743205">
                <a:tc>
                  <a:txBody>
                    <a:bodyPr/>
                    <a:lstStyle/>
                    <a:p>
                      <a:pPr algn="ctr"/>
                      <a:r>
                        <a:rPr lang="en-US" sz="1800" dirty="0">
                          <a:latin typeface="+mn-lt"/>
                          <a:cs typeface="Aparajita" panose="02020603050405020304" pitchFamily="18" charset="0"/>
                        </a:rPr>
                        <a:t>4</a:t>
                      </a:r>
                    </a:p>
                  </a:txBody>
                  <a:tcPr anchor="ctr"/>
                </a:tc>
                <a:tc>
                  <a:txBody>
                    <a:bodyPr/>
                    <a:lstStyle/>
                    <a:p>
                      <a:pPr algn="ctr"/>
                      <a:r>
                        <a:rPr lang="en-US" sz="1800" dirty="0">
                          <a:latin typeface="+mn-lt"/>
                          <a:cs typeface="Aparajita" panose="02020603050405020304" pitchFamily="18" charset="0"/>
                        </a:rPr>
                        <a:t>Solid pollutants </a:t>
                      </a:r>
                    </a:p>
                  </a:txBody>
                  <a:tcPr anchor="ctr"/>
                </a:tc>
                <a:tc>
                  <a:txBody>
                    <a:bodyPr/>
                    <a:lstStyle/>
                    <a:p>
                      <a:pPr algn="l"/>
                      <a:r>
                        <a:rPr lang="en-US" sz="1800" dirty="0">
                          <a:latin typeface="+mn-lt"/>
                          <a:cs typeface="Aparajita" panose="02020603050405020304" pitchFamily="18" charset="0"/>
                        </a:rPr>
                        <a:t>CD and TB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Aparajita" panose="02020603050405020304" pitchFamily="18" charset="0"/>
                        </a:rPr>
                        <a:t>explained by influenced pollution originating from industrial sewage and soil erosion.</a:t>
                      </a:r>
                      <a:endParaRPr lang="en-US" sz="1800" dirty="0">
                        <a:latin typeface="+mn-lt"/>
                        <a:cs typeface="Aparajita" panose="02020603050405020304" pitchFamily="18" charset="0"/>
                      </a:endParaRPr>
                    </a:p>
                  </a:txBody>
                  <a:tcPr/>
                </a:tc>
                <a:extLst>
                  <a:ext uri="{0D108BD9-81ED-4DB2-BD59-A6C34878D82A}">
                    <a16:rowId xmlns:a16="http://schemas.microsoft.com/office/drawing/2014/main" val="2983258313"/>
                  </a:ext>
                </a:extLst>
              </a:tr>
            </a:tbl>
          </a:graphicData>
        </a:graphic>
      </p:graphicFrame>
    </p:spTree>
    <p:extLst>
      <p:ext uri="{BB962C8B-B14F-4D97-AF65-F5344CB8AC3E}">
        <p14:creationId xmlns:p14="http://schemas.microsoft.com/office/powerpoint/2010/main" val="3024350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แทนหมายเลขสไลด์ 3">
            <a:extLst>
              <a:ext uri="{FF2B5EF4-FFF2-40B4-BE49-F238E27FC236}">
                <a16:creationId xmlns:a16="http://schemas.microsoft.com/office/drawing/2014/main" id="{F26D5AB5-3EC1-45D6-BAF2-5DFC164796B6}"/>
              </a:ext>
            </a:extLst>
          </p:cNvPr>
          <p:cNvSpPr>
            <a:spLocks noGrp="1"/>
          </p:cNvSpPr>
          <p:nvPr>
            <p:ph type="sldNum" sz="quarter" idx="12"/>
          </p:nvPr>
        </p:nvSpPr>
        <p:spPr/>
        <p:txBody>
          <a:bodyPr/>
          <a:lstStyle/>
          <a:p>
            <a:fld id="{D57F1E4F-1CFF-5643-939E-217C01CDF565}" type="slidenum">
              <a:rPr lang="en-US" smtClean="0">
                <a:latin typeface="Aparajita" panose="02020603050405020304" pitchFamily="18" charset="0"/>
                <a:cs typeface="Aparajita" panose="02020603050405020304" pitchFamily="18" charset="0"/>
              </a:rPr>
              <a:pPr/>
              <a:t>23</a:t>
            </a:fld>
            <a:endParaRPr lang="en-US" dirty="0">
              <a:latin typeface="Aparajita" panose="02020603050405020304" pitchFamily="18" charset="0"/>
              <a:cs typeface="Aparajita" panose="02020603050405020304" pitchFamily="18" charset="0"/>
            </a:endParaRPr>
          </a:p>
        </p:txBody>
      </p:sp>
      <p:sp>
        <p:nvSpPr>
          <p:cNvPr id="5" name="ชื่อเรื่อง 1">
            <a:extLst>
              <a:ext uri="{FF2B5EF4-FFF2-40B4-BE49-F238E27FC236}">
                <a16:creationId xmlns:a16="http://schemas.microsoft.com/office/drawing/2014/main" id="{33E8E07E-16B2-4579-AB32-7EDA468BB7F8}"/>
              </a:ext>
            </a:extLst>
          </p:cNvPr>
          <p:cNvSpPr>
            <a:spLocks noGrp="1"/>
          </p:cNvSpPr>
          <p:nvPr>
            <p:ph type="title"/>
          </p:nvPr>
        </p:nvSpPr>
        <p:spPr>
          <a:xfrm>
            <a:off x="0" y="559898"/>
            <a:ext cx="12192000" cy="613495"/>
          </a:xfrm>
        </p:spPr>
        <p:txBody>
          <a:bodyPr>
            <a:normAutofit fontScale="90000"/>
          </a:bodyPr>
          <a:lstStyle/>
          <a:p>
            <a:pPr algn="ctr"/>
            <a:r>
              <a:rPr lang="en-US" sz="4000" b="1" dirty="0">
                <a:solidFill>
                  <a:schemeClr val="tx1"/>
                </a:solidFill>
                <a:latin typeface="Aparajita" panose="02020603050405020304" pitchFamily="18" charset="0"/>
                <a:cs typeface="Aparajita" panose="02020603050405020304" pitchFamily="18" charset="0"/>
              </a:rPr>
              <a:t>Pollution sources identification</a:t>
            </a:r>
          </a:p>
        </p:txBody>
      </p:sp>
      <p:graphicFrame>
        <p:nvGraphicFramePr>
          <p:cNvPr id="3" name="ตาราง 2">
            <a:extLst>
              <a:ext uri="{FF2B5EF4-FFF2-40B4-BE49-F238E27FC236}">
                <a16:creationId xmlns:a16="http://schemas.microsoft.com/office/drawing/2014/main" id="{C99F22AD-9882-4676-BFF8-2E82BA5FB539}"/>
              </a:ext>
            </a:extLst>
          </p:cNvPr>
          <p:cNvGraphicFramePr>
            <a:graphicFrameLocks noGrp="1"/>
          </p:cNvGraphicFramePr>
          <p:nvPr/>
        </p:nvGraphicFramePr>
        <p:xfrm>
          <a:off x="1075861" y="1173393"/>
          <a:ext cx="10222255" cy="1399540"/>
        </p:xfrm>
        <a:graphic>
          <a:graphicData uri="http://schemas.openxmlformats.org/drawingml/2006/table">
            <a:tbl>
              <a:tblPr firstRow="1" firstCol="1" bandRow="1">
                <a:tableStyleId>{93296810-A885-4BE3-A3E7-6D5BEEA58F35}</a:tableStyleId>
              </a:tblPr>
              <a:tblGrid>
                <a:gridCol w="3058495">
                  <a:extLst>
                    <a:ext uri="{9D8B030D-6E8A-4147-A177-3AD203B41FA5}">
                      <a16:colId xmlns:a16="http://schemas.microsoft.com/office/drawing/2014/main" val="4255366025"/>
                    </a:ext>
                  </a:extLst>
                </a:gridCol>
                <a:gridCol w="2055429">
                  <a:extLst>
                    <a:ext uri="{9D8B030D-6E8A-4147-A177-3AD203B41FA5}">
                      <a16:colId xmlns:a16="http://schemas.microsoft.com/office/drawing/2014/main" val="2664802217"/>
                    </a:ext>
                  </a:extLst>
                </a:gridCol>
                <a:gridCol w="2189284">
                  <a:extLst>
                    <a:ext uri="{9D8B030D-6E8A-4147-A177-3AD203B41FA5}">
                      <a16:colId xmlns:a16="http://schemas.microsoft.com/office/drawing/2014/main" val="2858280807"/>
                    </a:ext>
                  </a:extLst>
                </a:gridCol>
                <a:gridCol w="2919047">
                  <a:extLst>
                    <a:ext uri="{9D8B030D-6E8A-4147-A177-3AD203B41FA5}">
                      <a16:colId xmlns:a16="http://schemas.microsoft.com/office/drawing/2014/main" val="3086391107"/>
                    </a:ext>
                  </a:extLst>
                </a:gridCol>
              </a:tblGrid>
              <a:tr h="335301">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Basin zone</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Site</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factor</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Season</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extLst>
                  <a:ext uri="{0D108BD9-81ED-4DB2-BD59-A6C34878D82A}">
                    <a16:rowId xmlns:a16="http://schemas.microsoft.com/office/drawing/2014/main" val="2006224375"/>
                  </a:ext>
                </a:extLst>
              </a:tr>
              <a:tr h="335301">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Upstream</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solidFill>
                      <a:srgbClr val="92D050"/>
                    </a:solidFill>
                  </a:tcPr>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UT05, 07</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solidFill>
                      <a:srgbClr val="92D050"/>
                    </a:solidFill>
                  </a:tcPr>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4 (EC and TB)</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solidFill>
                      <a:srgbClr val="92D050"/>
                    </a:solidFill>
                  </a:tcPr>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Rainy</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solidFill>
                      <a:srgbClr val="92D050"/>
                    </a:solidFill>
                  </a:tcPr>
                </a:tc>
                <a:extLst>
                  <a:ext uri="{0D108BD9-81ED-4DB2-BD59-A6C34878D82A}">
                    <a16:rowId xmlns:a16="http://schemas.microsoft.com/office/drawing/2014/main" val="1381044662"/>
                  </a:ext>
                </a:extLst>
              </a:tr>
              <a:tr h="335301">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Midstream</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UT12, 15</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3 (DO and BOD)</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Rainy</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extLst>
                  <a:ext uri="{0D108BD9-81ED-4DB2-BD59-A6C34878D82A}">
                    <a16:rowId xmlns:a16="http://schemas.microsoft.com/office/drawing/2014/main" val="3650001058"/>
                  </a:ext>
                </a:extLst>
              </a:tr>
              <a:tr h="335301">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Downstream</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UT19</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2 (WT, pH and NH3-N)</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Dry </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extLst>
                  <a:ext uri="{0D108BD9-81ED-4DB2-BD59-A6C34878D82A}">
                    <a16:rowId xmlns:a16="http://schemas.microsoft.com/office/drawing/2014/main" val="3156097260"/>
                  </a:ext>
                </a:extLst>
              </a:tr>
            </a:tbl>
          </a:graphicData>
        </a:graphic>
      </p:graphicFrame>
      <p:sp>
        <p:nvSpPr>
          <p:cNvPr id="8" name="สี่เหลี่ยมผืนผ้า 7">
            <a:extLst>
              <a:ext uri="{FF2B5EF4-FFF2-40B4-BE49-F238E27FC236}">
                <a16:creationId xmlns:a16="http://schemas.microsoft.com/office/drawing/2014/main" id="{73A05FFF-CB48-40B9-A6F6-49846255DBEF}"/>
              </a:ext>
            </a:extLst>
          </p:cNvPr>
          <p:cNvSpPr/>
          <p:nvPr/>
        </p:nvSpPr>
        <p:spPr>
          <a:xfrm>
            <a:off x="1075860" y="3429000"/>
            <a:ext cx="10222255" cy="1938992"/>
          </a:xfrm>
          <a:prstGeom prst="rect">
            <a:avLst/>
          </a:prstGeom>
        </p:spPr>
        <p:txBody>
          <a:bodyPr wrap="square">
            <a:spAutoFit/>
          </a:bodyPr>
          <a:lstStyle/>
          <a:p>
            <a:r>
              <a:rPr lang="en-US" sz="2400" dirty="0">
                <a:latin typeface="Aparajita" panose="02020603050405020304" pitchFamily="18" charset="0"/>
                <a:cs typeface="Aparajita" panose="02020603050405020304" pitchFamily="18" charset="0"/>
              </a:rPr>
              <a:t>In upstream area, main pollution sources were from site monitoring UT05 and UT07 which factor 4 reflects the solids pollutants both of dissolved and non-dissolved solids. Almost turbidity in this area discharged during rainy season which eroded soil from land surface to river. Electrical conductivity is high by industrial wastewater discharge from many para-rubber factories including rubber sheet, glove and latex.</a:t>
            </a:r>
          </a:p>
        </p:txBody>
      </p:sp>
    </p:spTree>
    <p:extLst>
      <p:ext uri="{BB962C8B-B14F-4D97-AF65-F5344CB8AC3E}">
        <p14:creationId xmlns:p14="http://schemas.microsoft.com/office/powerpoint/2010/main" val="639133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แทนหมายเลขสไลด์ 3">
            <a:extLst>
              <a:ext uri="{FF2B5EF4-FFF2-40B4-BE49-F238E27FC236}">
                <a16:creationId xmlns:a16="http://schemas.microsoft.com/office/drawing/2014/main" id="{F26D5AB5-3EC1-45D6-BAF2-5DFC164796B6}"/>
              </a:ext>
            </a:extLst>
          </p:cNvPr>
          <p:cNvSpPr>
            <a:spLocks noGrp="1"/>
          </p:cNvSpPr>
          <p:nvPr>
            <p:ph type="sldNum" sz="quarter" idx="12"/>
          </p:nvPr>
        </p:nvSpPr>
        <p:spPr/>
        <p:txBody>
          <a:bodyPr/>
          <a:lstStyle/>
          <a:p>
            <a:fld id="{D57F1E4F-1CFF-5643-939E-217C01CDF565}" type="slidenum">
              <a:rPr lang="en-US" smtClean="0">
                <a:latin typeface="Aparajita" panose="02020603050405020304" pitchFamily="18" charset="0"/>
                <a:cs typeface="Aparajita" panose="02020603050405020304" pitchFamily="18" charset="0"/>
              </a:rPr>
              <a:pPr/>
              <a:t>24</a:t>
            </a:fld>
            <a:endParaRPr lang="en-US" dirty="0">
              <a:latin typeface="Aparajita" panose="02020603050405020304" pitchFamily="18" charset="0"/>
              <a:cs typeface="Aparajita" panose="02020603050405020304" pitchFamily="18" charset="0"/>
            </a:endParaRPr>
          </a:p>
        </p:txBody>
      </p:sp>
      <p:sp>
        <p:nvSpPr>
          <p:cNvPr id="5" name="ชื่อเรื่อง 1">
            <a:extLst>
              <a:ext uri="{FF2B5EF4-FFF2-40B4-BE49-F238E27FC236}">
                <a16:creationId xmlns:a16="http://schemas.microsoft.com/office/drawing/2014/main" id="{33E8E07E-16B2-4579-AB32-7EDA468BB7F8}"/>
              </a:ext>
            </a:extLst>
          </p:cNvPr>
          <p:cNvSpPr>
            <a:spLocks noGrp="1"/>
          </p:cNvSpPr>
          <p:nvPr>
            <p:ph type="title"/>
          </p:nvPr>
        </p:nvSpPr>
        <p:spPr>
          <a:xfrm>
            <a:off x="0" y="559898"/>
            <a:ext cx="12192000" cy="613495"/>
          </a:xfrm>
        </p:spPr>
        <p:txBody>
          <a:bodyPr>
            <a:normAutofit fontScale="90000"/>
          </a:bodyPr>
          <a:lstStyle/>
          <a:p>
            <a:pPr algn="ctr"/>
            <a:r>
              <a:rPr lang="en-US" sz="4000" b="1" dirty="0">
                <a:solidFill>
                  <a:schemeClr val="tx1"/>
                </a:solidFill>
                <a:latin typeface="Aparajita" panose="02020603050405020304" pitchFamily="18" charset="0"/>
                <a:cs typeface="Aparajita" panose="02020603050405020304" pitchFamily="18" charset="0"/>
              </a:rPr>
              <a:t>Pollution sources identification</a:t>
            </a:r>
          </a:p>
        </p:txBody>
      </p:sp>
      <p:graphicFrame>
        <p:nvGraphicFramePr>
          <p:cNvPr id="3" name="ตาราง 2">
            <a:extLst>
              <a:ext uri="{FF2B5EF4-FFF2-40B4-BE49-F238E27FC236}">
                <a16:creationId xmlns:a16="http://schemas.microsoft.com/office/drawing/2014/main" id="{C99F22AD-9882-4676-BFF8-2E82BA5FB539}"/>
              </a:ext>
            </a:extLst>
          </p:cNvPr>
          <p:cNvGraphicFramePr>
            <a:graphicFrameLocks noGrp="1"/>
          </p:cNvGraphicFramePr>
          <p:nvPr/>
        </p:nvGraphicFramePr>
        <p:xfrm>
          <a:off x="1075861" y="1173393"/>
          <a:ext cx="10222255" cy="1399540"/>
        </p:xfrm>
        <a:graphic>
          <a:graphicData uri="http://schemas.openxmlformats.org/drawingml/2006/table">
            <a:tbl>
              <a:tblPr firstRow="1" firstCol="1" bandRow="1">
                <a:tableStyleId>{93296810-A885-4BE3-A3E7-6D5BEEA58F35}</a:tableStyleId>
              </a:tblPr>
              <a:tblGrid>
                <a:gridCol w="3058495">
                  <a:extLst>
                    <a:ext uri="{9D8B030D-6E8A-4147-A177-3AD203B41FA5}">
                      <a16:colId xmlns:a16="http://schemas.microsoft.com/office/drawing/2014/main" val="4255366025"/>
                    </a:ext>
                  </a:extLst>
                </a:gridCol>
                <a:gridCol w="2055429">
                  <a:extLst>
                    <a:ext uri="{9D8B030D-6E8A-4147-A177-3AD203B41FA5}">
                      <a16:colId xmlns:a16="http://schemas.microsoft.com/office/drawing/2014/main" val="2664802217"/>
                    </a:ext>
                  </a:extLst>
                </a:gridCol>
                <a:gridCol w="2189284">
                  <a:extLst>
                    <a:ext uri="{9D8B030D-6E8A-4147-A177-3AD203B41FA5}">
                      <a16:colId xmlns:a16="http://schemas.microsoft.com/office/drawing/2014/main" val="2858280807"/>
                    </a:ext>
                  </a:extLst>
                </a:gridCol>
                <a:gridCol w="2919047">
                  <a:extLst>
                    <a:ext uri="{9D8B030D-6E8A-4147-A177-3AD203B41FA5}">
                      <a16:colId xmlns:a16="http://schemas.microsoft.com/office/drawing/2014/main" val="3086391107"/>
                    </a:ext>
                  </a:extLst>
                </a:gridCol>
              </a:tblGrid>
              <a:tr h="335301">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Basin zone</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Site</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factor</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Season</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extLst>
                  <a:ext uri="{0D108BD9-81ED-4DB2-BD59-A6C34878D82A}">
                    <a16:rowId xmlns:a16="http://schemas.microsoft.com/office/drawing/2014/main" val="2006224375"/>
                  </a:ext>
                </a:extLst>
              </a:tr>
              <a:tr h="335301">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Upstream</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UT05, 07</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4 (EC and TB)</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Rainy</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extLst>
                  <a:ext uri="{0D108BD9-81ED-4DB2-BD59-A6C34878D82A}">
                    <a16:rowId xmlns:a16="http://schemas.microsoft.com/office/drawing/2014/main" val="1381044662"/>
                  </a:ext>
                </a:extLst>
              </a:tr>
              <a:tr h="335301">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Midstream</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solidFill>
                      <a:srgbClr val="92D050"/>
                    </a:solidFill>
                  </a:tcPr>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UT12, 15</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solidFill>
                      <a:srgbClr val="92D050"/>
                    </a:solidFill>
                  </a:tcPr>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3 (DO and BOD)</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solidFill>
                      <a:srgbClr val="92D050"/>
                    </a:solidFill>
                  </a:tcPr>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Rainy</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solidFill>
                      <a:srgbClr val="92D050"/>
                    </a:solidFill>
                  </a:tcPr>
                </a:tc>
                <a:extLst>
                  <a:ext uri="{0D108BD9-81ED-4DB2-BD59-A6C34878D82A}">
                    <a16:rowId xmlns:a16="http://schemas.microsoft.com/office/drawing/2014/main" val="3650001058"/>
                  </a:ext>
                </a:extLst>
              </a:tr>
              <a:tr h="335301">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Downstream</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UT19</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2 (WT, pH and NH3-N)</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Dry </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extLst>
                  <a:ext uri="{0D108BD9-81ED-4DB2-BD59-A6C34878D82A}">
                    <a16:rowId xmlns:a16="http://schemas.microsoft.com/office/drawing/2014/main" val="3156097260"/>
                  </a:ext>
                </a:extLst>
              </a:tr>
            </a:tbl>
          </a:graphicData>
        </a:graphic>
      </p:graphicFrame>
      <p:sp>
        <p:nvSpPr>
          <p:cNvPr id="9" name="สี่เหลี่ยมผืนผ้า 8">
            <a:extLst>
              <a:ext uri="{FF2B5EF4-FFF2-40B4-BE49-F238E27FC236}">
                <a16:creationId xmlns:a16="http://schemas.microsoft.com/office/drawing/2014/main" id="{03E03C0D-356D-42F5-9830-B214059C4411}"/>
              </a:ext>
            </a:extLst>
          </p:cNvPr>
          <p:cNvSpPr/>
          <p:nvPr/>
        </p:nvSpPr>
        <p:spPr>
          <a:xfrm>
            <a:off x="1075861" y="3272942"/>
            <a:ext cx="10136622" cy="1015663"/>
          </a:xfrm>
          <a:prstGeom prst="rect">
            <a:avLst/>
          </a:prstGeom>
        </p:spPr>
        <p:txBody>
          <a:bodyPr wrap="square">
            <a:spAutoFit/>
          </a:bodyPr>
          <a:lstStyle/>
          <a:p>
            <a:r>
              <a:rPr lang="en-US" sz="2000" dirty="0">
                <a:latin typeface="Aparajita" panose="02020603050405020304" pitchFamily="18" charset="0"/>
                <a:cs typeface="Aparajita" panose="02020603050405020304" pitchFamily="18" charset="0"/>
              </a:rPr>
              <a:t>In midstream area, main pollution sources were from UT12 and UT15 that factor 3 displays pollution of organic matter which almost discharge from large and economical urbanization. This zone is in Hat </a:t>
            </a:r>
            <a:r>
              <a:rPr lang="en-US" sz="2000" dirty="0" err="1">
                <a:latin typeface="Aparajita" panose="02020603050405020304" pitchFamily="18" charset="0"/>
                <a:cs typeface="Aparajita" panose="02020603050405020304" pitchFamily="18" charset="0"/>
              </a:rPr>
              <a:t>Yai</a:t>
            </a:r>
            <a:r>
              <a:rPr lang="en-US" sz="2000" dirty="0">
                <a:latin typeface="Aparajita" panose="02020603050405020304" pitchFamily="18" charset="0"/>
                <a:cs typeface="Aparajita" panose="02020603050405020304" pitchFamily="18" charset="0"/>
              </a:rPr>
              <a:t> district where a tourist attraction is. Some of part are factories of palm-oil, animal-feed and frozen food.</a:t>
            </a:r>
          </a:p>
        </p:txBody>
      </p:sp>
    </p:spTree>
    <p:extLst>
      <p:ext uri="{BB962C8B-B14F-4D97-AF65-F5344CB8AC3E}">
        <p14:creationId xmlns:p14="http://schemas.microsoft.com/office/powerpoint/2010/main" val="2527930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แทนหมายเลขสไลด์ 3">
            <a:extLst>
              <a:ext uri="{FF2B5EF4-FFF2-40B4-BE49-F238E27FC236}">
                <a16:creationId xmlns:a16="http://schemas.microsoft.com/office/drawing/2014/main" id="{F26D5AB5-3EC1-45D6-BAF2-5DFC164796B6}"/>
              </a:ext>
            </a:extLst>
          </p:cNvPr>
          <p:cNvSpPr>
            <a:spLocks noGrp="1"/>
          </p:cNvSpPr>
          <p:nvPr>
            <p:ph type="sldNum" sz="quarter" idx="12"/>
          </p:nvPr>
        </p:nvSpPr>
        <p:spPr/>
        <p:txBody>
          <a:bodyPr/>
          <a:lstStyle/>
          <a:p>
            <a:fld id="{D57F1E4F-1CFF-5643-939E-217C01CDF565}" type="slidenum">
              <a:rPr lang="en-US" smtClean="0">
                <a:latin typeface="Aparajita" panose="02020603050405020304" pitchFamily="18" charset="0"/>
                <a:cs typeface="Aparajita" panose="02020603050405020304" pitchFamily="18" charset="0"/>
              </a:rPr>
              <a:pPr/>
              <a:t>25</a:t>
            </a:fld>
            <a:endParaRPr lang="en-US" dirty="0">
              <a:latin typeface="Aparajita" panose="02020603050405020304" pitchFamily="18" charset="0"/>
              <a:cs typeface="Aparajita" panose="02020603050405020304" pitchFamily="18" charset="0"/>
            </a:endParaRPr>
          </a:p>
        </p:txBody>
      </p:sp>
      <p:sp>
        <p:nvSpPr>
          <p:cNvPr id="5" name="ชื่อเรื่อง 1">
            <a:extLst>
              <a:ext uri="{FF2B5EF4-FFF2-40B4-BE49-F238E27FC236}">
                <a16:creationId xmlns:a16="http://schemas.microsoft.com/office/drawing/2014/main" id="{33E8E07E-16B2-4579-AB32-7EDA468BB7F8}"/>
              </a:ext>
            </a:extLst>
          </p:cNvPr>
          <p:cNvSpPr>
            <a:spLocks noGrp="1"/>
          </p:cNvSpPr>
          <p:nvPr>
            <p:ph type="title"/>
          </p:nvPr>
        </p:nvSpPr>
        <p:spPr>
          <a:xfrm>
            <a:off x="0" y="559898"/>
            <a:ext cx="12192000" cy="613495"/>
          </a:xfrm>
        </p:spPr>
        <p:txBody>
          <a:bodyPr>
            <a:normAutofit fontScale="90000"/>
          </a:bodyPr>
          <a:lstStyle/>
          <a:p>
            <a:pPr algn="ctr"/>
            <a:r>
              <a:rPr lang="en-US" sz="4000" b="1" dirty="0">
                <a:solidFill>
                  <a:schemeClr val="tx1"/>
                </a:solidFill>
                <a:latin typeface="Aparajita" panose="02020603050405020304" pitchFamily="18" charset="0"/>
                <a:cs typeface="Aparajita" panose="02020603050405020304" pitchFamily="18" charset="0"/>
              </a:rPr>
              <a:t>Pollution sources identification</a:t>
            </a:r>
          </a:p>
        </p:txBody>
      </p:sp>
      <p:graphicFrame>
        <p:nvGraphicFramePr>
          <p:cNvPr id="3" name="ตาราง 2">
            <a:extLst>
              <a:ext uri="{FF2B5EF4-FFF2-40B4-BE49-F238E27FC236}">
                <a16:creationId xmlns:a16="http://schemas.microsoft.com/office/drawing/2014/main" id="{C99F22AD-9882-4676-BFF8-2E82BA5FB539}"/>
              </a:ext>
            </a:extLst>
          </p:cNvPr>
          <p:cNvGraphicFramePr>
            <a:graphicFrameLocks noGrp="1"/>
          </p:cNvGraphicFramePr>
          <p:nvPr/>
        </p:nvGraphicFramePr>
        <p:xfrm>
          <a:off x="1075861" y="1173393"/>
          <a:ext cx="10222255" cy="1399540"/>
        </p:xfrm>
        <a:graphic>
          <a:graphicData uri="http://schemas.openxmlformats.org/drawingml/2006/table">
            <a:tbl>
              <a:tblPr firstRow="1" firstCol="1" bandRow="1">
                <a:tableStyleId>{93296810-A885-4BE3-A3E7-6D5BEEA58F35}</a:tableStyleId>
              </a:tblPr>
              <a:tblGrid>
                <a:gridCol w="3058495">
                  <a:extLst>
                    <a:ext uri="{9D8B030D-6E8A-4147-A177-3AD203B41FA5}">
                      <a16:colId xmlns:a16="http://schemas.microsoft.com/office/drawing/2014/main" val="4255366025"/>
                    </a:ext>
                  </a:extLst>
                </a:gridCol>
                <a:gridCol w="2055429">
                  <a:extLst>
                    <a:ext uri="{9D8B030D-6E8A-4147-A177-3AD203B41FA5}">
                      <a16:colId xmlns:a16="http://schemas.microsoft.com/office/drawing/2014/main" val="2664802217"/>
                    </a:ext>
                  </a:extLst>
                </a:gridCol>
                <a:gridCol w="2189284">
                  <a:extLst>
                    <a:ext uri="{9D8B030D-6E8A-4147-A177-3AD203B41FA5}">
                      <a16:colId xmlns:a16="http://schemas.microsoft.com/office/drawing/2014/main" val="2858280807"/>
                    </a:ext>
                  </a:extLst>
                </a:gridCol>
                <a:gridCol w="2919047">
                  <a:extLst>
                    <a:ext uri="{9D8B030D-6E8A-4147-A177-3AD203B41FA5}">
                      <a16:colId xmlns:a16="http://schemas.microsoft.com/office/drawing/2014/main" val="3086391107"/>
                    </a:ext>
                  </a:extLst>
                </a:gridCol>
              </a:tblGrid>
              <a:tr h="335301">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Basin zone</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Site</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factor</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Season</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extLst>
                  <a:ext uri="{0D108BD9-81ED-4DB2-BD59-A6C34878D82A}">
                    <a16:rowId xmlns:a16="http://schemas.microsoft.com/office/drawing/2014/main" val="2006224375"/>
                  </a:ext>
                </a:extLst>
              </a:tr>
              <a:tr h="335301">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Upstream</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UT05, 07</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4 (EC and TB)</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Rainy</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extLst>
                  <a:ext uri="{0D108BD9-81ED-4DB2-BD59-A6C34878D82A}">
                    <a16:rowId xmlns:a16="http://schemas.microsoft.com/office/drawing/2014/main" val="1381044662"/>
                  </a:ext>
                </a:extLst>
              </a:tr>
              <a:tr h="335301">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Midstream</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UT12, 15</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3 (DO and BOD)</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Rainy</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tc>
                <a:extLst>
                  <a:ext uri="{0D108BD9-81ED-4DB2-BD59-A6C34878D82A}">
                    <a16:rowId xmlns:a16="http://schemas.microsoft.com/office/drawing/2014/main" val="3650001058"/>
                  </a:ext>
                </a:extLst>
              </a:tr>
              <a:tr h="335301">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Downstream</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solidFill>
                      <a:srgbClr val="92D050"/>
                    </a:solidFill>
                  </a:tcPr>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UT19</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solidFill>
                      <a:srgbClr val="92D050"/>
                    </a:solidFill>
                  </a:tcPr>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2 (WT, pH and NH3-N)</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solidFill>
                      <a:srgbClr val="92D050"/>
                    </a:solidFill>
                  </a:tcPr>
                </a:tc>
                <a:tc>
                  <a:txBody>
                    <a:bodyPr/>
                    <a:lstStyle/>
                    <a:p>
                      <a:pPr algn="ctr">
                        <a:lnSpc>
                          <a:spcPts val="1300"/>
                        </a:lnSpc>
                        <a:spcAft>
                          <a:spcPts val="0"/>
                        </a:spcAft>
                        <a:tabLst>
                          <a:tab pos="630555" algn="l"/>
                        </a:tabLst>
                      </a:pPr>
                      <a:endParaRPr lang="en-US" sz="1600" dirty="0">
                        <a:solidFill>
                          <a:sysClr val="windowText" lastClr="000000"/>
                        </a:solidFill>
                        <a:effectLst/>
                        <a:latin typeface="Aparajita" panose="02020603050405020304" pitchFamily="18" charset="0"/>
                        <a:cs typeface="Aparajita" panose="02020603050405020304" pitchFamily="18" charset="0"/>
                      </a:endParaRPr>
                    </a:p>
                    <a:p>
                      <a:pPr algn="ctr">
                        <a:lnSpc>
                          <a:spcPts val="1300"/>
                        </a:lnSpc>
                        <a:spcAft>
                          <a:spcPts val="0"/>
                        </a:spcAft>
                        <a:tabLst>
                          <a:tab pos="630555" algn="l"/>
                        </a:tabLst>
                      </a:pPr>
                      <a:r>
                        <a:rPr lang="en-US" sz="1600" dirty="0">
                          <a:solidFill>
                            <a:sysClr val="windowText" lastClr="000000"/>
                          </a:solidFill>
                          <a:effectLst/>
                          <a:latin typeface="Aparajita" panose="02020603050405020304" pitchFamily="18" charset="0"/>
                          <a:cs typeface="Aparajita" panose="02020603050405020304" pitchFamily="18" charset="0"/>
                        </a:rPr>
                        <a:t>Dry </a:t>
                      </a:r>
                      <a:endParaRPr lang="en-US" sz="1600" dirty="0">
                        <a:solidFill>
                          <a:sysClr val="windowText" lastClr="000000"/>
                        </a:solidFill>
                        <a:effectLst/>
                        <a:latin typeface="Aparajita" panose="02020603050405020304" pitchFamily="18" charset="0"/>
                        <a:ea typeface="Times" panose="02020603050405020304" pitchFamily="18" charset="0"/>
                        <a:cs typeface="Aparajita" panose="02020603050405020304" pitchFamily="18" charset="0"/>
                      </a:endParaRPr>
                    </a:p>
                  </a:txBody>
                  <a:tcPr marL="68580" marR="68580" marT="0" marB="0">
                    <a:solidFill>
                      <a:srgbClr val="92D050"/>
                    </a:solidFill>
                  </a:tcPr>
                </a:tc>
                <a:extLst>
                  <a:ext uri="{0D108BD9-81ED-4DB2-BD59-A6C34878D82A}">
                    <a16:rowId xmlns:a16="http://schemas.microsoft.com/office/drawing/2014/main" val="3156097260"/>
                  </a:ext>
                </a:extLst>
              </a:tr>
            </a:tbl>
          </a:graphicData>
        </a:graphic>
      </p:graphicFrame>
      <p:sp>
        <p:nvSpPr>
          <p:cNvPr id="10" name="สี่เหลี่ยมผืนผ้า 9">
            <a:extLst>
              <a:ext uri="{FF2B5EF4-FFF2-40B4-BE49-F238E27FC236}">
                <a16:creationId xmlns:a16="http://schemas.microsoft.com/office/drawing/2014/main" id="{E8C2099D-5FF7-41C8-B806-F8E58CE26A06}"/>
              </a:ext>
            </a:extLst>
          </p:cNvPr>
          <p:cNvSpPr/>
          <p:nvPr/>
        </p:nvSpPr>
        <p:spPr>
          <a:xfrm>
            <a:off x="1075861" y="3192919"/>
            <a:ext cx="10136622" cy="2308324"/>
          </a:xfrm>
          <a:prstGeom prst="rect">
            <a:avLst/>
          </a:prstGeom>
        </p:spPr>
        <p:txBody>
          <a:bodyPr wrap="square">
            <a:spAutoFit/>
          </a:bodyPr>
          <a:lstStyle/>
          <a:p>
            <a:r>
              <a:rPr lang="en-US" sz="2400" dirty="0">
                <a:latin typeface="Aparajita" panose="02020603050405020304" pitchFamily="18" charset="0"/>
                <a:cs typeface="Aparajita" panose="02020603050405020304" pitchFamily="18" charset="0"/>
              </a:rPr>
              <a:t>In downstream, main pollution source was UT19 which factor 2 represents pollution of nutrients in agriculture and aquaculture area. In this area is cover of small urbanization with paddy farm and </a:t>
            </a:r>
            <a:r>
              <a:rPr lang="en-US" sz="2400" dirty="0" err="1">
                <a:latin typeface="Aparajita" panose="02020603050405020304" pitchFamily="18" charset="0"/>
                <a:cs typeface="Aparajita" panose="02020603050405020304" pitchFamily="18" charset="0"/>
              </a:rPr>
              <a:t>agro</a:t>
            </a:r>
            <a:r>
              <a:rPr lang="en-US" sz="2400" dirty="0">
                <a:latin typeface="Aparajita" panose="02020603050405020304" pitchFamily="18" charset="0"/>
                <a:cs typeface="Aparajita" panose="02020603050405020304" pitchFamily="18" charset="0"/>
              </a:rPr>
              <a:t>-pastoral land. </a:t>
            </a:r>
          </a:p>
          <a:p>
            <a:r>
              <a:rPr lang="en-US" sz="2400" dirty="0">
                <a:latin typeface="Aparajita" panose="02020603050405020304" pitchFamily="18" charset="0"/>
                <a:cs typeface="Aparajita" panose="02020603050405020304" pitchFamily="18" charset="0"/>
              </a:rPr>
              <a:t>FCB and TCB are bacterial pollution along river basin. There is problem in many part of river from upstream to downstream which influenced by wastewater discharge from domestic settlements. The management should be concentrate in rainy season more than dry season. </a:t>
            </a:r>
          </a:p>
        </p:txBody>
      </p:sp>
    </p:spTree>
    <p:extLst>
      <p:ext uri="{BB962C8B-B14F-4D97-AF65-F5344CB8AC3E}">
        <p14:creationId xmlns:p14="http://schemas.microsoft.com/office/powerpoint/2010/main" val="2882871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แทนหมายเลขสไลด์ 3">
            <a:extLst>
              <a:ext uri="{FF2B5EF4-FFF2-40B4-BE49-F238E27FC236}">
                <a16:creationId xmlns:a16="http://schemas.microsoft.com/office/drawing/2014/main" id="{F26D5AB5-3EC1-45D6-BAF2-5DFC164796B6}"/>
              </a:ext>
            </a:extLst>
          </p:cNvPr>
          <p:cNvSpPr>
            <a:spLocks noGrp="1"/>
          </p:cNvSpPr>
          <p:nvPr>
            <p:ph type="sldNum" sz="quarter" idx="12"/>
          </p:nvPr>
        </p:nvSpPr>
        <p:spPr/>
        <p:txBody>
          <a:bodyPr/>
          <a:lstStyle/>
          <a:p>
            <a:fld id="{D57F1E4F-1CFF-5643-939E-217C01CDF565}" type="slidenum">
              <a:rPr lang="en-US" smtClean="0">
                <a:latin typeface="Aparajita" panose="02020603050405020304" pitchFamily="18" charset="0"/>
                <a:cs typeface="Aparajita" panose="02020603050405020304" pitchFamily="18" charset="0"/>
              </a:rPr>
              <a:pPr/>
              <a:t>26</a:t>
            </a:fld>
            <a:endParaRPr lang="en-US" dirty="0">
              <a:latin typeface="Aparajita" panose="02020603050405020304" pitchFamily="18" charset="0"/>
              <a:cs typeface="Aparajita" panose="02020603050405020304" pitchFamily="18" charset="0"/>
            </a:endParaRPr>
          </a:p>
        </p:txBody>
      </p:sp>
      <p:sp>
        <p:nvSpPr>
          <p:cNvPr id="5" name="ชื่อเรื่อง 1">
            <a:extLst>
              <a:ext uri="{FF2B5EF4-FFF2-40B4-BE49-F238E27FC236}">
                <a16:creationId xmlns:a16="http://schemas.microsoft.com/office/drawing/2014/main" id="{33E8E07E-16B2-4579-AB32-7EDA468BB7F8}"/>
              </a:ext>
            </a:extLst>
          </p:cNvPr>
          <p:cNvSpPr>
            <a:spLocks noGrp="1"/>
          </p:cNvSpPr>
          <p:nvPr>
            <p:ph type="title"/>
          </p:nvPr>
        </p:nvSpPr>
        <p:spPr>
          <a:xfrm>
            <a:off x="0" y="559898"/>
            <a:ext cx="12192000" cy="613495"/>
          </a:xfrm>
        </p:spPr>
        <p:txBody>
          <a:bodyPr>
            <a:noAutofit/>
          </a:bodyPr>
          <a:lstStyle/>
          <a:p>
            <a:pPr algn="ctr"/>
            <a:r>
              <a:rPr lang="en-US" sz="4000" b="1" dirty="0">
                <a:solidFill>
                  <a:schemeClr val="tx1"/>
                </a:solidFill>
                <a:latin typeface="Aparajita" panose="02020603050405020304" pitchFamily="18" charset="0"/>
                <a:cs typeface="Aparajita" panose="02020603050405020304" pitchFamily="18" charset="0"/>
              </a:rPr>
              <a:t>Logical framework of modeling</a:t>
            </a:r>
          </a:p>
        </p:txBody>
      </p:sp>
      <p:pic>
        <p:nvPicPr>
          <p:cNvPr id="6" name="รูปภาพ 5">
            <a:extLst>
              <a:ext uri="{FF2B5EF4-FFF2-40B4-BE49-F238E27FC236}">
                <a16:creationId xmlns:a16="http://schemas.microsoft.com/office/drawing/2014/main" id="{FD4710CD-886E-433A-B9E9-3BAC3A5AB3F2}"/>
              </a:ext>
            </a:extLst>
          </p:cNvPr>
          <p:cNvPicPr/>
          <p:nvPr/>
        </p:nvPicPr>
        <p:blipFill>
          <a:blip r:embed="rId2">
            <a:extLst>
              <a:ext uri="{28A0092B-C50C-407E-A947-70E740481C1C}">
                <a14:useLocalDpi xmlns:a14="http://schemas.microsoft.com/office/drawing/2010/main" val="0"/>
              </a:ext>
            </a:extLst>
          </a:blip>
          <a:stretch>
            <a:fillRect/>
          </a:stretch>
        </p:blipFill>
        <p:spPr>
          <a:xfrm>
            <a:off x="1519017" y="1164937"/>
            <a:ext cx="9153965" cy="5174053"/>
          </a:xfrm>
          <a:prstGeom prst="rect">
            <a:avLst/>
          </a:prstGeom>
        </p:spPr>
      </p:pic>
    </p:spTree>
    <p:extLst>
      <p:ext uri="{BB962C8B-B14F-4D97-AF65-F5344CB8AC3E}">
        <p14:creationId xmlns:p14="http://schemas.microsoft.com/office/powerpoint/2010/main" val="3144795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แทนหมายเลขสไลด์ 3">
            <a:extLst>
              <a:ext uri="{FF2B5EF4-FFF2-40B4-BE49-F238E27FC236}">
                <a16:creationId xmlns:a16="http://schemas.microsoft.com/office/drawing/2014/main" id="{F26D5AB5-3EC1-45D6-BAF2-5DFC164796B6}"/>
              </a:ext>
            </a:extLst>
          </p:cNvPr>
          <p:cNvSpPr>
            <a:spLocks noGrp="1"/>
          </p:cNvSpPr>
          <p:nvPr>
            <p:ph type="sldNum" sz="quarter" idx="12"/>
          </p:nvPr>
        </p:nvSpPr>
        <p:spPr/>
        <p:txBody>
          <a:bodyPr/>
          <a:lstStyle/>
          <a:p>
            <a:fld id="{D57F1E4F-1CFF-5643-939E-217C01CDF565}" type="slidenum">
              <a:rPr lang="en-US" smtClean="0">
                <a:latin typeface="Aparajita" panose="02020603050405020304" pitchFamily="18" charset="0"/>
                <a:cs typeface="Aparajita" panose="02020603050405020304" pitchFamily="18" charset="0"/>
              </a:rPr>
              <a:pPr/>
              <a:t>27</a:t>
            </a:fld>
            <a:endParaRPr lang="en-US" dirty="0">
              <a:latin typeface="Aparajita" panose="02020603050405020304" pitchFamily="18" charset="0"/>
              <a:cs typeface="Aparajita" panose="02020603050405020304" pitchFamily="18" charset="0"/>
            </a:endParaRPr>
          </a:p>
        </p:txBody>
      </p:sp>
      <p:sp>
        <p:nvSpPr>
          <p:cNvPr id="5" name="ชื่อเรื่อง 1">
            <a:extLst>
              <a:ext uri="{FF2B5EF4-FFF2-40B4-BE49-F238E27FC236}">
                <a16:creationId xmlns:a16="http://schemas.microsoft.com/office/drawing/2014/main" id="{33E8E07E-16B2-4579-AB32-7EDA468BB7F8}"/>
              </a:ext>
            </a:extLst>
          </p:cNvPr>
          <p:cNvSpPr>
            <a:spLocks noGrp="1"/>
          </p:cNvSpPr>
          <p:nvPr>
            <p:ph type="title"/>
          </p:nvPr>
        </p:nvSpPr>
        <p:spPr>
          <a:xfrm>
            <a:off x="6534720" y="441105"/>
            <a:ext cx="5528325" cy="631556"/>
          </a:xfrm>
        </p:spPr>
        <p:txBody>
          <a:bodyPr>
            <a:normAutofit fontScale="90000"/>
          </a:bodyPr>
          <a:lstStyle/>
          <a:p>
            <a:r>
              <a:rPr lang="en-US" sz="2800" b="1" dirty="0">
                <a:solidFill>
                  <a:schemeClr val="tx1"/>
                </a:solidFill>
                <a:latin typeface="Aparajita" panose="02020603050405020304" pitchFamily="18" charset="0"/>
                <a:cs typeface="Aparajita" panose="02020603050405020304" pitchFamily="18" charset="0"/>
              </a:rPr>
              <a:t>Relational diagram of water quality variation</a:t>
            </a:r>
          </a:p>
        </p:txBody>
      </p:sp>
      <p:graphicFrame>
        <p:nvGraphicFramePr>
          <p:cNvPr id="3" name="วัตถุ 2">
            <a:extLst>
              <a:ext uri="{FF2B5EF4-FFF2-40B4-BE49-F238E27FC236}">
                <a16:creationId xmlns:a16="http://schemas.microsoft.com/office/drawing/2014/main" id="{1C66BD84-04D9-4FB0-92EC-F90C3BF70BE4}"/>
              </a:ext>
            </a:extLst>
          </p:cNvPr>
          <p:cNvGraphicFramePr>
            <a:graphicFrameLocks noChangeAspect="1"/>
          </p:cNvGraphicFramePr>
          <p:nvPr/>
        </p:nvGraphicFramePr>
        <p:xfrm>
          <a:off x="4763" y="41518"/>
          <a:ext cx="6529958" cy="6728558"/>
        </p:xfrm>
        <a:graphic>
          <a:graphicData uri="http://schemas.openxmlformats.org/presentationml/2006/ole">
            <mc:AlternateContent xmlns:mc="http://schemas.openxmlformats.org/markup-compatibility/2006">
              <mc:Choice xmlns:v="urn:schemas-microsoft-com:vml" Requires="v">
                <p:oleObj name="Visio" r:id="rId2" imgW="7109354" imgH="7322647" progId="Visio.Drawing.15">
                  <p:embed/>
                </p:oleObj>
              </mc:Choice>
              <mc:Fallback>
                <p:oleObj name="Visio" r:id="rId2" imgW="7109354" imgH="7322647" progId="Visio.Drawing.15">
                  <p:embed/>
                  <p:pic>
                    <p:nvPicPr>
                      <p:cNvPr id="3" name="วัตถุ 2">
                        <a:extLst>
                          <a:ext uri="{FF2B5EF4-FFF2-40B4-BE49-F238E27FC236}">
                            <a16:creationId xmlns:a16="http://schemas.microsoft.com/office/drawing/2014/main" id="{1C66BD84-04D9-4FB0-92EC-F90C3BF7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41518"/>
                        <a:ext cx="6529958" cy="6728558"/>
                      </a:xfrm>
                      <a:prstGeom prst="rect">
                        <a:avLst/>
                      </a:prstGeom>
                      <a:noFill/>
                    </p:spPr>
                  </p:pic>
                </p:oleObj>
              </mc:Fallback>
            </mc:AlternateContent>
          </a:graphicData>
        </a:graphic>
      </p:graphicFrame>
      <p:sp>
        <p:nvSpPr>
          <p:cNvPr id="7" name="คำบรรยายภาพ: เส้น 6">
            <a:extLst>
              <a:ext uri="{FF2B5EF4-FFF2-40B4-BE49-F238E27FC236}">
                <a16:creationId xmlns:a16="http://schemas.microsoft.com/office/drawing/2014/main" id="{F972A64A-69ED-4EE0-BC44-10F83D31E60F}"/>
              </a:ext>
            </a:extLst>
          </p:cNvPr>
          <p:cNvSpPr/>
          <p:nvPr/>
        </p:nvSpPr>
        <p:spPr>
          <a:xfrm>
            <a:off x="7019191" y="1644162"/>
            <a:ext cx="2523392" cy="527538"/>
          </a:xfrm>
          <a:prstGeom prst="borderCallout1">
            <a:avLst>
              <a:gd name="adj1" fmla="val 18750"/>
              <a:gd name="adj2" fmla="val -319"/>
              <a:gd name="adj3" fmla="val 18118"/>
              <a:gd name="adj4" fmla="val -66556"/>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parajita" panose="02020603050405020304" pitchFamily="18" charset="0"/>
                <a:cs typeface="Aparajita" panose="02020603050405020304" pitchFamily="18" charset="0"/>
              </a:rPr>
              <a:t>Climate</a:t>
            </a:r>
            <a:r>
              <a:rPr lang="en-US" sz="2400" dirty="0">
                <a:solidFill>
                  <a:schemeClr val="tx1"/>
                </a:solidFill>
                <a:latin typeface="Aparajita" panose="02020603050405020304" pitchFamily="18" charset="0"/>
                <a:cs typeface="Aparajita" panose="02020603050405020304" pitchFamily="18" charset="0"/>
              </a:rPr>
              <a:t>: CT-HT-CW</a:t>
            </a:r>
          </a:p>
        </p:txBody>
      </p:sp>
      <p:sp>
        <p:nvSpPr>
          <p:cNvPr id="8" name="คำบรรยายภาพ: เส้น 7">
            <a:extLst>
              <a:ext uri="{FF2B5EF4-FFF2-40B4-BE49-F238E27FC236}">
                <a16:creationId xmlns:a16="http://schemas.microsoft.com/office/drawing/2014/main" id="{9E4F8F73-9ABF-40B8-B2D9-2770A6A2DF42}"/>
              </a:ext>
            </a:extLst>
          </p:cNvPr>
          <p:cNvSpPr/>
          <p:nvPr/>
        </p:nvSpPr>
        <p:spPr>
          <a:xfrm>
            <a:off x="8109430" y="3132991"/>
            <a:ext cx="3659307" cy="527538"/>
          </a:xfrm>
          <a:prstGeom prst="borderCallout1">
            <a:avLst>
              <a:gd name="adj1" fmla="val 18750"/>
              <a:gd name="adj2" fmla="val -319"/>
              <a:gd name="adj3" fmla="val 18118"/>
              <a:gd name="adj4" fmla="val -66556"/>
            </a:avLst>
          </a:prstGeom>
          <a:solidFill>
            <a:schemeClr val="accent3">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parajita" panose="02020603050405020304" pitchFamily="18" charset="0"/>
                <a:cs typeface="Aparajita" panose="02020603050405020304" pitchFamily="18" charset="0"/>
              </a:rPr>
              <a:t>Hydrology</a:t>
            </a:r>
            <a:r>
              <a:rPr lang="en-US" sz="2400" dirty="0">
                <a:solidFill>
                  <a:schemeClr val="tx1"/>
                </a:solidFill>
                <a:latin typeface="Aparajita" panose="02020603050405020304" pitchFamily="18" charset="0"/>
                <a:cs typeface="Aparajita" panose="02020603050405020304" pitchFamily="18" charset="0"/>
              </a:rPr>
              <a:t>: RF-LW-IF-OF-SCS</a:t>
            </a:r>
          </a:p>
        </p:txBody>
      </p:sp>
      <p:sp>
        <p:nvSpPr>
          <p:cNvPr id="9" name="คำบรรยายภาพ: เส้น 8">
            <a:extLst>
              <a:ext uri="{FF2B5EF4-FFF2-40B4-BE49-F238E27FC236}">
                <a16:creationId xmlns:a16="http://schemas.microsoft.com/office/drawing/2014/main" id="{7282578B-4C76-4A84-9281-27B018D2D774}"/>
              </a:ext>
            </a:extLst>
          </p:cNvPr>
          <p:cNvSpPr/>
          <p:nvPr/>
        </p:nvSpPr>
        <p:spPr>
          <a:xfrm>
            <a:off x="8138130" y="4559851"/>
            <a:ext cx="2831738" cy="527538"/>
          </a:xfrm>
          <a:prstGeom prst="borderCallout1">
            <a:avLst>
              <a:gd name="adj1" fmla="val 18750"/>
              <a:gd name="adj2" fmla="val -319"/>
              <a:gd name="adj3" fmla="val 18118"/>
              <a:gd name="adj4" fmla="val -66556"/>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parajita" panose="02020603050405020304" pitchFamily="18" charset="0"/>
                <a:cs typeface="Aparajita" panose="02020603050405020304" pitchFamily="18" charset="0"/>
              </a:rPr>
              <a:t>Water Quality</a:t>
            </a:r>
            <a:r>
              <a:rPr lang="en-US" sz="2400" dirty="0">
                <a:solidFill>
                  <a:schemeClr val="tx1"/>
                </a:solidFill>
                <a:latin typeface="Aparajita" panose="02020603050405020304" pitchFamily="18" charset="0"/>
                <a:cs typeface="Aparajita" panose="02020603050405020304" pitchFamily="18" charset="0"/>
              </a:rPr>
              <a:t>: HG-WQ</a:t>
            </a:r>
          </a:p>
        </p:txBody>
      </p:sp>
      <p:sp>
        <p:nvSpPr>
          <p:cNvPr id="10" name="คำบรรยายภาพ: เส้น 9">
            <a:extLst>
              <a:ext uri="{FF2B5EF4-FFF2-40B4-BE49-F238E27FC236}">
                <a16:creationId xmlns:a16="http://schemas.microsoft.com/office/drawing/2014/main" id="{D518EE1C-3CAD-4F1C-BE36-3776E1BD8758}"/>
              </a:ext>
            </a:extLst>
          </p:cNvPr>
          <p:cNvSpPr/>
          <p:nvPr/>
        </p:nvSpPr>
        <p:spPr>
          <a:xfrm>
            <a:off x="8178552" y="5771512"/>
            <a:ext cx="2523392" cy="527538"/>
          </a:xfrm>
          <a:prstGeom prst="borderCallout1">
            <a:avLst>
              <a:gd name="adj1" fmla="val 18750"/>
              <a:gd name="adj2" fmla="val -319"/>
              <a:gd name="adj3" fmla="val 18118"/>
              <a:gd name="adj4" fmla="val -66556"/>
            </a:avLst>
          </a:prstGeom>
          <a:solidFill>
            <a:srgbClr val="B2B2B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parajita" panose="02020603050405020304" pitchFamily="18" charset="0"/>
                <a:cs typeface="Aparajita" panose="02020603050405020304" pitchFamily="18" charset="0"/>
              </a:rPr>
              <a:t>Land Use</a:t>
            </a:r>
            <a:r>
              <a:rPr lang="en-US" sz="2400" dirty="0">
                <a:solidFill>
                  <a:schemeClr val="tx1"/>
                </a:solidFill>
                <a:latin typeface="Aparajita" panose="02020603050405020304" pitchFamily="18" charset="0"/>
                <a:cs typeface="Aparajita" panose="02020603050405020304" pitchFamily="18" charset="0"/>
              </a:rPr>
              <a:t>: LU-WQ</a:t>
            </a:r>
          </a:p>
        </p:txBody>
      </p:sp>
    </p:spTree>
    <p:extLst>
      <p:ext uri="{BB962C8B-B14F-4D97-AF65-F5344CB8AC3E}">
        <p14:creationId xmlns:p14="http://schemas.microsoft.com/office/powerpoint/2010/main" val="4085715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แทนหมายเลขสไลด์ 3">
            <a:extLst>
              <a:ext uri="{FF2B5EF4-FFF2-40B4-BE49-F238E27FC236}">
                <a16:creationId xmlns:a16="http://schemas.microsoft.com/office/drawing/2014/main" id="{F26D5AB5-3EC1-45D6-BAF2-5DFC164796B6}"/>
              </a:ext>
            </a:extLst>
          </p:cNvPr>
          <p:cNvSpPr>
            <a:spLocks noGrp="1"/>
          </p:cNvSpPr>
          <p:nvPr>
            <p:ph type="sldNum" sz="quarter" idx="12"/>
          </p:nvPr>
        </p:nvSpPr>
        <p:spPr/>
        <p:txBody>
          <a:bodyPr/>
          <a:lstStyle/>
          <a:p>
            <a:fld id="{D57F1E4F-1CFF-5643-939E-217C01CDF565}" type="slidenum">
              <a:rPr lang="en-US" smtClean="0">
                <a:latin typeface="Aparajita" panose="02020603050405020304" pitchFamily="18" charset="0"/>
                <a:cs typeface="Aparajita" panose="02020603050405020304" pitchFamily="18" charset="0"/>
              </a:rPr>
              <a:pPr/>
              <a:t>28</a:t>
            </a:fld>
            <a:endParaRPr lang="en-US" dirty="0">
              <a:latin typeface="Aparajita" panose="02020603050405020304" pitchFamily="18" charset="0"/>
              <a:cs typeface="Aparajita" panose="02020603050405020304" pitchFamily="18" charset="0"/>
            </a:endParaRPr>
          </a:p>
        </p:txBody>
      </p:sp>
      <p:sp>
        <p:nvSpPr>
          <p:cNvPr id="5" name="ชื่อเรื่อง 1">
            <a:extLst>
              <a:ext uri="{FF2B5EF4-FFF2-40B4-BE49-F238E27FC236}">
                <a16:creationId xmlns:a16="http://schemas.microsoft.com/office/drawing/2014/main" id="{33E8E07E-16B2-4579-AB32-7EDA468BB7F8}"/>
              </a:ext>
            </a:extLst>
          </p:cNvPr>
          <p:cNvSpPr>
            <a:spLocks noGrp="1"/>
          </p:cNvSpPr>
          <p:nvPr>
            <p:ph type="title"/>
          </p:nvPr>
        </p:nvSpPr>
        <p:spPr>
          <a:xfrm>
            <a:off x="0" y="187620"/>
            <a:ext cx="12192000" cy="492369"/>
          </a:xfrm>
        </p:spPr>
        <p:txBody>
          <a:bodyPr>
            <a:noAutofit/>
          </a:bodyPr>
          <a:lstStyle/>
          <a:p>
            <a:pPr algn="ctr"/>
            <a:r>
              <a:rPr lang="en-US" sz="3200" b="1" dirty="0">
                <a:solidFill>
                  <a:schemeClr val="tx1"/>
                </a:solidFill>
                <a:latin typeface="Aparajita" panose="02020603050405020304" pitchFamily="18" charset="0"/>
                <a:cs typeface="Aparajita" panose="02020603050405020304" pitchFamily="18" charset="0"/>
              </a:rPr>
              <a:t>The casual loop diagram of WQV-SD model</a:t>
            </a:r>
          </a:p>
        </p:txBody>
      </p:sp>
      <p:sp>
        <p:nvSpPr>
          <p:cNvPr id="3" name="สี่เหลี่ยมผืนผ้า 2">
            <a:extLst>
              <a:ext uri="{FF2B5EF4-FFF2-40B4-BE49-F238E27FC236}">
                <a16:creationId xmlns:a16="http://schemas.microsoft.com/office/drawing/2014/main" id="{D2067B62-569E-458E-BF11-528C063B9F40}"/>
              </a:ext>
            </a:extLst>
          </p:cNvPr>
          <p:cNvSpPr/>
          <p:nvPr/>
        </p:nvSpPr>
        <p:spPr>
          <a:xfrm>
            <a:off x="1019908" y="1415562"/>
            <a:ext cx="10427677" cy="492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arajita" panose="02020603050405020304" pitchFamily="18" charset="0"/>
              <a:cs typeface="Aparajita" panose="02020603050405020304" pitchFamily="18" charset="0"/>
            </a:endParaRPr>
          </a:p>
        </p:txBody>
      </p:sp>
      <p:pic>
        <p:nvPicPr>
          <p:cNvPr id="8" name="รูปภาพ 7">
            <a:extLst>
              <a:ext uri="{FF2B5EF4-FFF2-40B4-BE49-F238E27FC236}">
                <a16:creationId xmlns:a16="http://schemas.microsoft.com/office/drawing/2014/main" id="{99DD374B-5234-42DE-BACD-7075483DE8B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342" y="194924"/>
            <a:ext cx="7486106" cy="6559650"/>
          </a:xfrm>
          <a:prstGeom prst="rect">
            <a:avLst/>
          </a:prstGeom>
          <a:noFill/>
          <a:ln w="3175">
            <a:noFill/>
          </a:ln>
        </p:spPr>
      </p:pic>
      <p:sp>
        <p:nvSpPr>
          <p:cNvPr id="9" name="คำบรรยายภาพ: เส้น 8">
            <a:extLst>
              <a:ext uri="{FF2B5EF4-FFF2-40B4-BE49-F238E27FC236}">
                <a16:creationId xmlns:a16="http://schemas.microsoft.com/office/drawing/2014/main" id="{57AFDBEE-C6DF-41D5-8317-A5943327792E}"/>
              </a:ext>
            </a:extLst>
          </p:cNvPr>
          <p:cNvSpPr/>
          <p:nvPr/>
        </p:nvSpPr>
        <p:spPr>
          <a:xfrm>
            <a:off x="6368562" y="888025"/>
            <a:ext cx="2523392" cy="527538"/>
          </a:xfrm>
          <a:prstGeom prst="borderCallout1">
            <a:avLst>
              <a:gd name="adj1" fmla="val 18750"/>
              <a:gd name="adj2" fmla="val -319"/>
              <a:gd name="adj3" fmla="val 18118"/>
              <a:gd name="adj4" fmla="val -66556"/>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parajita" panose="02020603050405020304" pitchFamily="18" charset="0"/>
                <a:cs typeface="Aparajita" panose="02020603050405020304" pitchFamily="18" charset="0"/>
              </a:rPr>
              <a:t>Climate</a:t>
            </a:r>
            <a:r>
              <a:rPr lang="en-US" sz="2400" dirty="0">
                <a:solidFill>
                  <a:schemeClr val="tx1"/>
                </a:solidFill>
                <a:latin typeface="Aparajita" panose="02020603050405020304" pitchFamily="18" charset="0"/>
                <a:cs typeface="Aparajita" panose="02020603050405020304" pitchFamily="18" charset="0"/>
              </a:rPr>
              <a:t>: CT-HT-CW</a:t>
            </a:r>
          </a:p>
        </p:txBody>
      </p:sp>
      <p:sp>
        <p:nvSpPr>
          <p:cNvPr id="10" name="คำบรรยายภาพ: เส้น 9">
            <a:extLst>
              <a:ext uri="{FF2B5EF4-FFF2-40B4-BE49-F238E27FC236}">
                <a16:creationId xmlns:a16="http://schemas.microsoft.com/office/drawing/2014/main" id="{04A1EDC2-9E15-4814-8038-332E54D35628}"/>
              </a:ext>
            </a:extLst>
          </p:cNvPr>
          <p:cNvSpPr/>
          <p:nvPr/>
        </p:nvSpPr>
        <p:spPr>
          <a:xfrm>
            <a:off x="7458801" y="2376854"/>
            <a:ext cx="3659307" cy="527538"/>
          </a:xfrm>
          <a:prstGeom prst="borderCallout1">
            <a:avLst>
              <a:gd name="adj1" fmla="val 18750"/>
              <a:gd name="adj2" fmla="val -319"/>
              <a:gd name="adj3" fmla="val 18118"/>
              <a:gd name="adj4" fmla="val -66556"/>
            </a:avLst>
          </a:prstGeom>
          <a:solidFill>
            <a:schemeClr val="accent3">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parajita" panose="02020603050405020304" pitchFamily="18" charset="0"/>
                <a:cs typeface="Aparajita" panose="02020603050405020304" pitchFamily="18" charset="0"/>
              </a:rPr>
              <a:t>Hydrology</a:t>
            </a:r>
            <a:r>
              <a:rPr lang="en-US" sz="2400" dirty="0">
                <a:solidFill>
                  <a:schemeClr val="tx1"/>
                </a:solidFill>
                <a:latin typeface="Aparajita" panose="02020603050405020304" pitchFamily="18" charset="0"/>
                <a:cs typeface="Aparajita" panose="02020603050405020304" pitchFamily="18" charset="0"/>
              </a:rPr>
              <a:t>: RF-LW-IF-OF-SCS</a:t>
            </a:r>
          </a:p>
        </p:txBody>
      </p:sp>
      <p:sp>
        <p:nvSpPr>
          <p:cNvPr id="11" name="คำบรรยายภาพ: เส้น 10">
            <a:extLst>
              <a:ext uri="{FF2B5EF4-FFF2-40B4-BE49-F238E27FC236}">
                <a16:creationId xmlns:a16="http://schemas.microsoft.com/office/drawing/2014/main" id="{7695CEB9-34FC-4E05-8FC9-EBF8AF311B5F}"/>
              </a:ext>
            </a:extLst>
          </p:cNvPr>
          <p:cNvSpPr/>
          <p:nvPr/>
        </p:nvSpPr>
        <p:spPr>
          <a:xfrm>
            <a:off x="7487501" y="3803714"/>
            <a:ext cx="2831738" cy="527538"/>
          </a:xfrm>
          <a:prstGeom prst="borderCallout1">
            <a:avLst>
              <a:gd name="adj1" fmla="val 18750"/>
              <a:gd name="adj2" fmla="val -319"/>
              <a:gd name="adj3" fmla="val 18118"/>
              <a:gd name="adj4" fmla="val -66556"/>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parajita" panose="02020603050405020304" pitchFamily="18" charset="0"/>
                <a:cs typeface="Aparajita" panose="02020603050405020304" pitchFamily="18" charset="0"/>
              </a:rPr>
              <a:t>Water Quality</a:t>
            </a:r>
            <a:r>
              <a:rPr lang="en-US" sz="2400" dirty="0">
                <a:solidFill>
                  <a:schemeClr val="tx1"/>
                </a:solidFill>
                <a:latin typeface="Aparajita" panose="02020603050405020304" pitchFamily="18" charset="0"/>
                <a:cs typeface="Aparajita" panose="02020603050405020304" pitchFamily="18" charset="0"/>
              </a:rPr>
              <a:t>: HG-WQ</a:t>
            </a:r>
          </a:p>
        </p:txBody>
      </p:sp>
      <p:sp>
        <p:nvSpPr>
          <p:cNvPr id="12" name="คำบรรยายภาพ: เส้น 11">
            <a:extLst>
              <a:ext uri="{FF2B5EF4-FFF2-40B4-BE49-F238E27FC236}">
                <a16:creationId xmlns:a16="http://schemas.microsoft.com/office/drawing/2014/main" id="{AABBB960-9627-447D-959A-DD9DB46B068F}"/>
              </a:ext>
            </a:extLst>
          </p:cNvPr>
          <p:cNvSpPr/>
          <p:nvPr/>
        </p:nvSpPr>
        <p:spPr>
          <a:xfrm>
            <a:off x="7527923" y="5015375"/>
            <a:ext cx="2523392" cy="527538"/>
          </a:xfrm>
          <a:prstGeom prst="borderCallout1">
            <a:avLst>
              <a:gd name="adj1" fmla="val 18750"/>
              <a:gd name="adj2" fmla="val -319"/>
              <a:gd name="adj3" fmla="val 18118"/>
              <a:gd name="adj4" fmla="val -66556"/>
            </a:avLst>
          </a:prstGeom>
          <a:solidFill>
            <a:srgbClr val="B2B2B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parajita" panose="02020603050405020304" pitchFamily="18" charset="0"/>
                <a:cs typeface="Aparajita" panose="02020603050405020304" pitchFamily="18" charset="0"/>
              </a:rPr>
              <a:t>Land Use</a:t>
            </a:r>
            <a:r>
              <a:rPr lang="en-US" sz="2400" dirty="0">
                <a:solidFill>
                  <a:schemeClr val="tx1"/>
                </a:solidFill>
                <a:latin typeface="Aparajita" panose="02020603050405020304" pitchFamily="18" charset="0"/>
                <a:cs typeface="Aparajita" panose="02020603050405020304" pitchFamily="18" charset="0"/>
              </a:rPr>
              <a:t>: LU-WQ</a:t>
            </a:r>
          </a:p>
        </p:txBody>
      </p:sp>
    </p:spTree>
    <p:extLst>
      <p:ext uri="{BB962C8B-B14F-4D97-AF65-F5344CB8AC3E}">
        <p14:creationId xmlns:p14="http://schemas.microsoft.com/office/powerpoint/2010/main" val="1059454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แทนหมายเลขสไลด์ 3">
            <a:extLst>
              <a:ext uri="{FF2B5EF4-FFF2-40B4-BE49-F238E27FC236}">
                <a16:creationId xmlns:a16="http://schemas.microsoft.com/office/drawing/2014/main" id="{F26D5AB5-3EC1-45D6-BAF2-5DFC164796B6}"/>
              </a:ext>
            </a:extLst>
          </p:cNvPr>
          <p:cNvSpPr>
            <a:spLocks noGrp="1"/>
          </p:cNvSpPr>
          <p:nvPr>
            <p:ph type="sldNum" sz="quarter" idx="12"/>
          </p:nvPr>
        </p:nvSpPr>
        <p:spPr/>
        <p:txBody>
          <a:bodyPr/>
          <a:lstStyle/>
          <a:p>
            <a:fld id="{D57F1E4F-1CFF-5643-939E-217C01CDF565}" type="slidenum">
              <a:rPr lang="en-US" smtClean="0">
                <a:latin typeface="Aparajita" panose="02020603050405020304" pitchFamily="18" charset="0"/>
                <a:cs typeface="Aparajita" panose="02020603050405020304" pitchFamily="18" charset="0"/>
              </a:rPr>
              <a:pPr/>
              <a:t>29</a:t>
            </a:fld>
            <a:endParaRPr lang="en-US" dirty="0">
              <a:latin typeface="Aparajita" panose="02020603050405020304" pitchFamily="18" charset="0"/>
              <a:cs typeface="Aparajita" panose="02020603050405020304" pitchFamily="18" charset="0"/>
            </a:endParaRPr>
          </a:p>
        </p:txBody>
      </p:sp>
      <p:sp>
        <p:nvSpPr>
          <p:cNvPr id="5" name="ชื่อเรื่อง 1">
            <a:extLst>
              <a:ext uri="{FF2B5EF4-FFF2-40B4-BE49-F238E27FC236}">
                <a16:creationId xmlns:a16="http://schemas.microsoft.com/office/drawing/2014/main" id="{33E8E07E-16B2-4579-AB32-7EDA468BB7F8}"/>
              </a:ext>
            </a:extLst>
          </p:cNvPr>
          <p:cNvSpPr>
            <a:spLocks noGrp="1"/>
          </p:cNvSpPr>
          <p:nvPr>
            <p:ph type="title"/>
          </p:nvPr>
        </p:nvSpPr>
        <p:spPr>
          <a:xfrm>
            <a:off x="0" y="345878"/>
            <a:ext cx="12192000" cy="594895"/>
          </a:xfrm>
        </p:spPr>
        <p:txBody>
          <a:bodyPr>
            <a:noAutofit/>
          </a:bodyPr>
          <a:lstStyle/>
          <a:p>
            <a:pPr algn="ctr"/>
            <a:r>
              <a:rPr lang="en-US" sz="4000" b="1" dirty="0">
                <a:solidFill>
                  <a:schemeClr val="tx1"/>
                </a:solidFill>
                <a:latin typeface="Aparajita" panose="02020603050405020304" pitchFamily="18" charset="0"/>
                <a:cs typeface="Aparajita" panose="02020603050405020304" pitchFamily="18" charset="0"/>
              </a:rPr>
              <a:t>Stock-flow diagram of solid parameter (factor 4) </a:t>
            </a:r>
          </a:p>
        </p:txBody>
      </p:sp>
      <p:pic>
        <p:nvPicPr>
          <p:cNvPr id="13" name="รูปภาพ 12">
            <a:extLst>
              <a:ext uri="{FF2B5EF4-FFF2-40B4-BE49-F238E27FC236}">
                <a16:creationId xmlns:a16="http://schemas.microsoft.com/office/drawing/2014/main" id="{80F40473-0D89-450A-930A-C47852F5E0B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307983" y="2483893"/>
            <a:ext cx="5744967" cy="3884973"/>
          </a:xfrm>
          <a:prstGeom prst="rect">
            <a:avLst/>
          </a:prstGeom>
          <a:noFill/>
        </p:spPr>
      </p:pic>
      <p:sp>
        <p:nvSpPr>
          <p:cNvPr id="3" name="กล่องข้อความ 2">
            <a:extLst>
              <a:ext uri="{FF2B5EF4-FFF2-40B4-BE49-F238E27FC236}">
                <a16:creationId xmlns:a16="http://schemas.microsoft.com/office/drawing/2014/main" id="{FEF5C62A-6452-42A0-A2B3-F8919CE7E6C4}"/>
              </a:ext>
            </a:extLst>
          </p:cNvPr>
          <p:cNvSpPr txBox="1"/>
          <p:nvPr/>
        </p:nvSpPr>
        <p:spPr>
          <a:xfrm>
            <a:off x="1128074" y="1335109"/>
            <a:ext cx="7925568" cy="2800767"/>
          </a:xfrm>
          <a:prstGeom prst="rect">
            <a:avLst/>
          </a:prstGeom>
          <a:noFill/>
        </p:spPr>
        <p:txBody>
          <a:bodyPr wrap="none" rtlCol="0">
            <a:spAutoFit/>
          </a:bodyPr>
          <a:lstStyle/>
          <a:p>
            <a:r>
              <a:rPr lang="en-US" sz="2400" dirty="0">
                <a:latin typeface="Aparajita" panose="02020603050405020304" pitchFamily="18" charset="0"/>
                <a:cs typeface="Aparajita" panose="02020603050405020304" pitchFamily="18" charset="0"/>
              </a:rPr>
              <a:t>Multiple Linear Regressions (MLR) equations for upstream pollution sources;</a:t>
            </a:r>
          </a:p>
          <a:p>
            <a:r>
              <a:rPr lang="en-US" dirty="0">
                <a:latin typeface="Aparajita" panose="02020603050405020304" pitchFamily="18" charset="0"/>
                <a:cs typeface="Aparajita" panose="02020603050405020304" pitchFamily="18" charset="0"/>
              </a:rPr>
              <a:t> </a:t>
            </a:r>
          </a:p>
          <a:p>
            <a:r>
              <a:rPr lang="en-US" sz="1600" i="1" dirty="0">
                <a:latin typeface="Times New Roman" panose="02020603050405020304" pitchFamily="18" charset="0"/>
                <a:cs typeface="Times New Roman" panose="02020603050405020304" pitchFamily="18" charset="0"/>
              </a:rPr>
              <a:t>EC = -101.991-(0.578*CST)-(0.074*IDS)(0.194*Tb)+(1.354*WT)+(6.636*Agri area)</a:t>
            </a:r>
          </a:p>
          <a:p>
            <a:r>
              <a:rPr lang="en-US" sz="1600" i="1" dirty="0">
                <a:latin typeface="Times New Roman" panose="02020603050405020304" pitchFamily="18" charset="0"/>
                <a:cs typeface="Times New Roman" panose="02020603050405020304" pitchFamily="18" charset="0"/>
              </a:rPr>
              <a:t>IDS = 1219.75-(0.894*UPD)</a:t>
            </a:r>
          </a:p>
          <a:p>
            <a:r>
              <a:rPr lang="en-US" sz="1600" i="1" dirty="0">
                <a:latin typeface="Times New Roman" panose="02020603050405020304" pitchFamily="18" charset="0"/>
                <a:cs typeface="Times New Roman" panose="02020603050405020304" pitchFamily="18" charset="0"/>
              </a:rPr>
              <a:t>WT = 10.198+(0.651*MCT) +(0.028*SW)</a:t>
            </a:r>
          </a:p>
          <a:p>
            <a:r>
              <a:rPr lang="en-US" sz="1600" i="1" dirty="0">
                <a:latin typeface="Times New Roman" panose="02020603050405020304" pitchFamily="18" charset="0"/>
                <a:cs typeface="Times New Roman" panose="02020603050405020304" pitchFamily="18" charset="0"/>
              </a:rPr>
              <a:t>Tb = -18.183+(19.357*SD)+(0.002*UPD)+(0.235*RF)</a:t>
            </a:r>
          </a:p>
          <a:p>
            <a:r>
              <a:rPr lang="en-US" sz="1600" i="1" dirty="0">
                <a:latin typeface="Times New Roman" panose="02020603050405020304" pitchFamily="18" charset="0"/>
                <a:cs typeface="Times New Roman" panose="02020603050405020304" pitchFamily="18" charset="0"/>
              </a:rPr>
              <a:t>CST = SD*SW</a:t>
            </a:r>
          </a:p>
          <a:p>
            <a:endParaRPr lang="en-US" dirty="0">
              <a:latin typeface="Aparajita" panose="02020603050405020304" pitchFamily="18" charset="0"/>
              <a:cs typeface="Aparajita" panose="02020603050405020304" pitchFamily="18" charset="0"/>
            </a:endParaRPr>
          </a:p>
          <a:p>
            <a:r>
              <a:rPr lang="en-US" sz="1600" dirty="0">
                <a:latin typeface="Aparajita" panose="02020603050405020304" pitchFamily="18" charset="0"/>
                <a:cs typeface="Aparajita" panose="02020603050405020304" pitchFamily="18" charset="0"/>
              </a:rPr>
              <a:t>Initial variables;</a:t>
            </a:r>
          </a:p>
          <a:p>
            <a:r>
              <a:rPr lang="en-US" sz="1600" dirty="0">
                <a:latin typeface="Aparajita" panose="02020603050405020304" pitchFamily="18" charset="0"/>
                <a:cs typeface="Aparajita" panose="02020603050405020304" pitchFamily="18" charset="0"/>
              </a:rPr>
              <a:t>MCT, SW, RF, UPD and AA (</a:t>
            </a:r>
            <a:r>
              <a:rPr lang="en-US" sz="1600" dirty="0" err="1">
                <a:latin typeface="Aparajita" panose="02020603050405020304" pitchFamily="18" charset="0"/>
                <a:cs typeface="Aparajita" panose="02020603050405020304" pitchFamily="18" charset="0"/>
              </a:rPr>
              <a:t>agri</a:t>
            </a:r>
            <a:r>
              <a:rPr lang="en-US" sz="1600" dirty="0">
                <a:latin typeface="Aparajita" panose="02020603050405020304" pitchFamily="18" charset="0"/>
                <a:cs typeface="Aparajita" panose="02020603050405020304" pitchFamily="18" charset="0"/>
              </a:rPr>
              <a:t>-area)</a:t>
            </a:r>
          </a:p>
        </p:txBody>
      </p:sp>
    </p:spTree>
    <p:extLst>
      <p:ext uri="{BB962C8B-B14F-4D97-AF65-F5344CB8AC3E}">
        <p14:creationId xmlns:p14="http://schemas.microsoft.com/office/powerpoint/2010/main" val="3972507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8D922FF-B3C8-F2A0-D3E9-79CC999C27F3}"/>
              </a:ext>
            </a:extLst>
          </p:cNvPr>
          <p:cNvPicPr>
            <a:picLocks noChangeAspect="1"/>
          </p:cNvPicPr>
          <p:nvPr/>
        </p:nvPicPr>
        <p:blipFill>
          <a:blip r:embed="rId2"/>
          <a:stretch>
            <a:fillRect/>
          </a:stretch>
        </p:blipFill>
        <p:spPr>
          <a:xfrm>
            <a:off x="308155" y="116632"/>
            <a:ext cx="4512500" cy="3384375"/>
          </a:xfrm>
          <a:prstGeom prst="ellipse">
            <a:avLst/>
          </a:prstGeom>
          <a:ln>
            <a:noFill/>
          </a:ln>
          <a:effectLst>
            <a:softEdge rad="112500"/>
          </a:effectLst>
        </p:spPr>
      </p:pic>
      <p:pic>
        <p:nvPicPr>
          <p:cNvPr id="15" name="Picture 10" descr="เทศบาลเมืองลำพูน เร่งกำจัดวัชพืชน้ำในคูเมือง ปรับปรุงคุณภาพน้ำ  และปรับภูมิทัศน์รอบคูเมืองให้สวยงาม – เทศบาลเมืองลำพูน">
            <a:extLst>
              <a:ext uri="{FF2B5EF4-FFF2-40B4-BE49-F238E27FC236}">
                <a16:creationId xmlns:a16="http://schemas.microsoft.com/office/drawing/2014/main" id="{C18F95C2-38D2-750D-C523-EE963997BA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092" y="3298979"/>
            <a:ext cx="4709444" cy="35320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16" name="ไดอะแกรม 9">
            <a:extLst>
              <a:ext uri="{FF2B5EF4-FFF2-40B4-BE49-F238E27FC236}">
                <a16:creationId xmlns:a16="http://schemas.microsoft.com/office/drawing/2014/main" id="{DFA44046-5BE9-2F95-D267-70676CC28826}"/>
              </a:ext>
            </a:extLst>
          </p:cNvPr>
          <p:cNvGraphicFramePr/>
          <p:nvPr>
            <p:extLst>
              <p:ext uri="{D42A27DB-BD31-4B8C-83A1-F6EECF244321}">
                <p14:modId xmlns:p14="http://schemas.microsoft.com/office/powerpoint/2010/main" val="141660237"/>
              </p:ext>
            </p:extLst>
          </p:nvPr>
        </p:nvGraphicFramePr>
        <p:xfrm>
          <a:off x="5087889" y="404664"/>
          <a:ext cx="7024430" cy="21378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7" name="กลุ่ม 13">
            <a:extLst>
              <a:ext uri="{FF2B5EF4-FFF2-40B4-BE49-F238E27FC236}">
                <a16:creationId xmlns:a16="http://schemas.microsoft.com/office/drawing/2014/main" id="{174C07DB-B37B-1B62-B514-9106CA956743}"/>
              </a:ext>
            </a:extLst>
          </p:cNvPr>
          <p:cNvGrpSpPr/>
          <p:nvPr/>
        </p:nvGrpSpPr>
        <p:grpSpPr>
          <a:xfrm>
            <a:off x="5087888" y="2084419"/>
            <a:ext cx="1985166" cy="2592703"/>
            <a:chOff x="1212490" y="3276295"/>
            <a:chExt cx="1985166" cy="2592703"/>
          </a:xfrm>
        </p:grpSpPr>
        <p:sp>
          <p:nvSpPr>
            <p:cNvPr id="18" name="TextBox 17">
              <a:extLst>
                <a:ext uri="{FF2B5EF4-FFF2-40B4-BE49-F238E27FC236}">
                  <a16:creationId xmlns:a16="http://schemas.microsoft.com/office/drawing/2014/main" id="{16354DDC-ECF7-F197-D5AA-447AD484BD0C}"/>
                </a:ext>
              </a:extLst>
            </p:cNvPr>
            <p:cNvSpPr txBox="1"/>
            <p:nvPr/>
          </p:nvSpPr>
          <p:spPr>
            <a:xfrm>
              <a:off x="1212490" y="4545559"/>
              <a:ext cx="1985166" cy="1323439"/>
            </a:xfrm>
            <a:prstGeom prst="rect">
              <a:avLst/>
            </a:prstGeom>
            <a:solidFill>
              <a:schemeClr val="accent6">
                <a:lumMod val="75000"/>
              </a:schemeClr>
            </a:solidFill>
          </p:spPr>
          <p:txBody>
            <a:bodyPr wrap="square" rtlCol="0">
              <a:spAutoFit/>
            </a:bodyPr>
            <a:lstStyle/>
            <a:p>
              <a:pPr algn="ctr"/>
              <a:r>
                <a:rPr lang="en-US" sz="1600" b="1" dirty="0">
                  <a:solidFill>
                    <a:schemeClr val="bg1"/>
                  </a:solidFill>
                  <a:cs typeface="Times New Roman" pitchFamily="18" charset="0"/>
                </a:rPr>
                <a:t>Land use management (domestic, local enterprise and  agriculture)</a:t>
              </a:r>
              <a:endParaRPr lang="th-TH" sz="1600" b="1" dirty="0">
                <a:solidFill>
                  <a:schemeClr val="bg1"/>
                </a:solidFill>
              </a:endParaRPr>
            </a:p>
          </p:txBody>
        </p:sp>
        <p:cxnSp>
          <p:nvCxnSpPr>
            <p:cNvPr id="19" name="ลูกศรเชื่อมต่อแบบตรง 11">
              <a:extLst>
                <a:ext uri="{FF2B5EF4-FFF2-40B4-BE49-F238E27FC236}">
                  <a16:creationId xmlns:a16="http://schemas.microsoft.com/office/drawing/2014/main" id="{46431EF2-83AE-9B73-CC4F-3F420FBFFEE3}"/>
                </a:ext>
              </a:extLst>
            </p:cNvPr>
            <p:cNvCxnSpPr>
              <a:stCxn id="18" idx="0"/>
            </p:cNvCxnSpPr>
            <p:nvPr/>
          </p:nvCxnSpPr>
          <p:spPr>
            <a:xfrm flipV="1">
              <a:off x="2205073" y="3276295"/>
              <a:ext cx="0" cy="1269264"/>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20" name="กลุ่ม 4">
            <a:extLst>
              <a:ext uri="{FF2B5EF4-FFF2-40B4-BE49-F238E27FC236}">
                <a16:creationId xmlns:a16="http://schemas.microsoft.com/office/drawing/2014/main" id="{D5182239-E651-081D-C3C8-0441A35DBAF4}"/>
              </a:ext>
            </a:extLst>
          </p:cNvPr>
          <p:cNvGrpSpPr/>
          <p:nvPr/>
        </p:nvGrpSpPr>
        <p:grpSpPr>
          <a:xfrm>
            <a:off x="7073054" y="2237124"/>
            <a:ext cx="2595986" cy="1653984"/>
            <a:chOff x="3044950" y="3123590"/>
            <a:chExt cx="2595986" cy="1653984"/>
          </a:xfrm>
        </p:grpSpPr>
        <p:cxnSp>
          <p:nvCxnSpPr>
            <p:cNvPr id="21" name="ลูกศรเชื่อมต่อแบบตรง 3">
              <a:extLst>
                <a:ext uri="{FF2B5EF4-FFF2-40B4-BE49-F238E27FC236}">
                  <a16:creationId xmlns:a16="http://schemas.microsoft.com/office/drawing/2014/main" id="{E708A7CE-74E8-9D90-7236-1921C86725AE}"/>
                </a:ext>
              </a:extLst>
            </p:cNvPr>
            <p:cNvCxnSpPr/>
            <p:nvPr/>
          </p:nvCxnSpPr>
          <p:spPr>
            <a:xfrm flipH="1">
              <a:off x="3044950" y="4711781"/>
              <a:ext cx="1374345"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2" name="กลุ่ม 16">
              <a:extLst>
                <a:ext uri="{FF2B5EF4-FFF2-40B4-BE49-F238E27FC236}">
                  <a16:creationId xmlns:a16="http://schemas.microsoft.com/office/drawing/2014/main" id="{CECB5F58-2CAB-DE62-DC10-0C819AE46D4D}"/>
                </a:ext>
              </a:extLst>
            </p:cNvPr>
            <p:cNvGrpSpPr/>
            <p:nvPr/>
          </p:nvGrpSpPr>
          <p:grpSpPr>
            <a:xfrm>
              <a:off x="3655770" y="3123590"/>
              <a:ext cx="1985166" cy="1653984"/>
              <a:chOff x="3808475" y="3276295"/>
              <a:chExt cx="1985166" cy="1653984"/>
            </a:xfrm>
          </p:grpSpPr>
          <p:sp>
            <p:nvSpPr>
              <p:cNvPr id="23" name="TextBox 22">
                <a:extLst>
                  <a:ext uri="{FF2B5EF4-FFF2-40B4-BE49-F238E27FC236}">
                    <a16:creationId xmlns:a16="http://schemas.microsoft.com/office/drawing/2014/main" id="{84B3042C-4775-269B-7C65-A584C33E7A0A}"/>
                  </a:ext>
                </a:extLst>
              </p:cNvPr>
              <p:cNvSpPr txBox="1"/>
              <p:nvPr/>
            </p:nvSpPr>
            <p:spPr>
              <a:xfrm>
                <a:off x="3808475" y="4345504"/>
                <a:ext cx="1985166" cy="584775"/>
              </a:xfrm>
              <a:prstGeom prst="rect">
                <a:avLst/>
              </a:prstGeom>
              <a:solidFill>
                <a:schemeClr val="tx1"/>
              </a:solidFill>
            </p:spPr>
            <p:txBody>
              <a:bodyPr wrap="square" rtlCol="0">
                <a:spAutoFit/>
              </a:bodyPr>
              <a:lstStyle/>
              <a:p>
                <a:pPr algn="ctr"/>
                <a:r>
                  <a:rPr lang="en-US" sz="1600" b="1" dirty="0">
                    <a:solidFill>
                      <a:schemeClr val="bg1"/>
                    </a:solidFill>
                    <a:cs typeface="Times New Roman" pitchFamily="18" charset="0"/>
                  </a:rPr>
                  <a:t>Influence Factors to WQ and WQM</a:t>
                </a:r>
                <a:endParaRPr lang="th-TH" sz="1600" b="1" dirty="0">
                  <a:solidFill>
                    <a:schemeClr val="bg1"/>
                  </a:solidFill>
                </a:endParaRPr>
              </a:p>
            </p:txBody>
          </p:sp>
          <p:cxnSp>
            <p:nvCxnSpPr>
              <p:cNvPr id="24" name="ลูกศรเชื่อมต่อแบบตรง 15">
                <a:extLst>
                  <a:ext uri="{FF2B5EF4-FFF2-40B4-BE49-F238E27FC236}">
                    <a16:creationId xmlns:a16="http://schemas.microsoft.com/office/drawing/2014/main" id="{C2E3E5CE-9D20-B954-026A-85FA07EDFE43}"/>
                  </a:ext>
                </a:extLst>
              </p:cNvPr>
              <p:cNvCxnSpPr/>
              <p:nvPr/>
            </p:nvCxnSpPr>
            <p:spPr>
              <a:xfrm flipV="1">
                <a:off x="4724705" y="3276295"/>
                <a:ext cx="0" cy="106920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5" name="TextBox 24">
            <a:extLst>
              <a:ext uri="{FF2B5EF4-FFF2-40B4-BE49-F238E27FC236}">
                <a16:creationId xmlns:a16="http://schemas.microsoft.com/office/drawing/2014/main" id="{A82B38C9-933E-071F-14C3-0B3EFF9553CC}"/>
              </a:ext>
            </a:extLst>
          </p:cNvPr>
          <p:cNvSpPr txBox="1"/>
          <p:nvPr/>
        </p:nvSpPr>
        <p:spPr>
          <a:xfrm>
            <a:off x="8328248" y="6093296"/>
            <a:ext cx="3672408" cy="523220"/>
          </a:xfrm>
          <a:prstGeom prst="rect">
            <a:avLst/>
          </a:prstGeom>
          <a:noFill/>
        </p:spPr>
        <p:txBody>
          <a:bodyPr wrap="square" rtlCol="0">
            <a:spAutoFit/>
          </a:bodyPr>
          <a:lstStyle/>
          <a:p>
            <a:pPr algn="ctr"/>
            <a:r>
              <a:rPr lang="en-US" b="1" dirty="0"/>
              <a:t>Water issues</a:t>
            </a:r>
            <a:endParaRPr lang="th-TH" b="1" dirty="0"/>
          </a:p>
        </p:txBody>
      </p:sp>
      <p:pic>
        <p:nvPicPr>
          <p:cNvPr id="26" name="Picture 6" descr="ทุกข์ชาวบ้าน น้ำประปาหมู่บ้านขุ่น-กลิ่นเหม็น ต้องลำบากซื้อน้ำมาใช้  วอนหน่วยงานแก้ปัญหา - Sarakham360.com">
            <a:extLst>
              <a:ext uri="{FF2B5EF4-FFF2-40B4-BE49-F238E27FC236}">
                <a16:creationId xmlns:a16="http://schemas.microsoft.com/office/drawing/2014/main" id="{DD14E6BD-B5A6-B96D-45B9-A6118722B4D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59418" y="3920521"/>
            <a:ext cx="2930490" cy="164840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Picture 12" descr="Common Plumbing Problems: Rusty Water | Atlanta | Woodstock | Canton">
            <a:extLst>
              <a:ext uri="{FF2B5EF4-FFF2-40B4-BE49-F238E27FC236}">
                <a16:creationId xmlns:a16="http://schemas.microsoft.com/office/drawing/2014/main" id="{0A6E889C-FB50-B6D9-A3DA-1256D58D71F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62890" y="4818626"/>
            <a:ext cx="3018656" cy="201243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19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แทนหมายเลขสไลด์ 3">
            <a:extLst>
              <a:ext uri="{FF2B5EF4-FFF2-40B4-BE49-F238E27FC236}">
                <a16:creationId xmlns:a16="http://schemas.microsoft.com/office/drawing/2014/main" id="{F26D5AB5-3EC1-45D6-BAF2-5DFC164796B6}"/>
              </a:ext>
            </a:extLst>
          </p:cNvPr>
          <p:cNvSpPr>
            <a:spLocks noGrp="1"/>
          </p:cNvSpPr>
          <p:nvPr>
            <p:ph type="sldNum" sz="quarter" idx="12"/>
          </p:nvPr>
        </p:nvSpPr>
        <p:spPr/>
        <p:txBody>
          <a:bodyPr/>
          <a:lstStyle/>
          <a:p>
            <a:fld id="{D57F1E4F-1CFF-5643-939E-217C01CDF565}" type="slidenum">
              <a:rPr lang="en-US" smtClean="0">
                <a:latin typeface="Aparajita" panose="02020603050405020304" pitchFamily="18" charset="0"/>
                <a:cs typeface="Aparajita" panose="02020603050405020304" pitchFamily="18" charset="0"/>
              </a:rPr>
              <a:pPr/>
              <a:t>30</a:t>
            </a:fld>
            <a:endParaRPr lang="en-US" dirty="0">
              <a:latin typeface="Aparajita" panose="02020603050405020304" pitchFamily="18" charset="0"/>
              <a:cs typeface="Aparajita" panose="02020603050405020304" pitchFamily="18" charset="0"/>
            </a:endParaRPr>
          </a:p>
        </p:txBody>
      </p:sp>
      <p:sp>
        <p:nvSpPr>
          <p:cNvPr id="5" name="ชื่อเรื่อง 1">
            <a:extLst>
              <a:ext uri="{FF2B5EF4-FFF2-40B4-BE49-F238E27FC236}">
                <a16:creationId xmlns:a16="http://schemas.microsoft.com/office/drawing/2014/main" id="{33E8E07E-16B2-4579-AB32-7EDA468BB7F8}"/>
              </a:ext>
            </a:extLst>
          </p:cNvPr>
          <p:cNvSpPr>
            <a:spLocks noGrp="1"/>
          </p:cNvSpPr>
          <p:nvPr>
            <p:ph type="title"/>
          </p:nvPr>
        </p:nvSpPr>
        <p:spPr>
          <a:xfrm>
            <a:off x="0" y="559898"/>
            <a:ext cx="12192000" cy="613495"/>
          </a:xfrm>
        </p:spPr>
        <p:txBody>
          <a:bodyPr>
            <a:noAutofit/>
          </a:bodyPr>
          <a:lstStyle/>
          <a:p>
            <a:pPr algn="ctr"/>
            <a:r>
              <a:rPr lang="en-US" sz="3600" b="1" dirty="0">
                <a:solidFill>
                  <a:schemeClr val="tx1"/>
                </a:solidFill>
                <a:latin typeface="Aparajita" panose="02020603050405020304" pitchFamily="18" charset="0"/>
                <a:cs typeface="Aparajita" panose="02020603050405020304" pitchFamily="18" charset="0"/>
              </a:rPr>
              <a:t>System analysis of WQV-SD model (factor 4) </a:t>
            </a:r>
          </a:p>
        </p:txBody>
      </p:sp>
      <p:pic>
        <p:nvPicPr>
          <p:cNvPr id="2" name="รูปภาพ 1">
            <a:extLst>
              <a:ext uri="{FF2B5EF4-FFF2-40B4-BE49-F238E27FC236}">
                <a16:creationId xmlns:a16="http://schemas.microsoft.com/office/drawing/2014/main" id="{D71A42FE-657D-4651-A248-8A11F270E23E}"/>
              </a:ext>
            </a:extLst>
          </p:cNvPr>
          <p:cNvPicPr>
            <a:picLocks noChangeAspect="1"/>
          </p:cNvPicPr>
          <p:nvPr/>
        </p:nvPicPr>
        <p:blipFill>
          <a:blip r:embed="rId2"/>
          <a:stretch>
            <a:fillRect/>
          </a:stretch>
        </p:blipFill>
        <p:spPr>
          <a:xfrm>
            <a:off x="690164" y="2387824"/>
            <a:ext cx="3829082" cy="2586028"/>
          </a:xfrm>
          <a:prstGeom prst="rect">
            <a:avLst/>
          </a:prstGeom>
        </p:spPr>
      </p:pic>
      <p:pic>
        <p:nvPicPr>
          <p:cNvPr id="3" name="รูปภาพ 2">
            <a:extLst>
              <a:ext uri="{FF2B5EF4-FFF2-40B4-BE49-F238E27FC236}">
                <a16:creationId xmlns:a16="http://schemas.microsoft.com/office/drawing/2014/main" id="{95E08930-960B-4F66-B741-9A3AB19ABF7D}"/>
              </a:ext>
            </a:extLst>
          </p:cNvPr>
          <p:cNvPicPr>
            <a:picLocks noChangeAspect="1"/>
          </p:cNvPicPr>
          <p:nvPr/>
        </p:nvPicPr>
        <p:blipFill>
          <a:blip r:embed="rId3"/>
          <a:stretch>
            <a:fillRect/>
          </a:stretch>
        </p:blipFill>
        <p:spPr>
          <a:xfrm>
            <a:off x="4198482" y="2317485"/>
            <a:ext cx="4041222" cy="2729300"/>
          </a:xfrm>
          <a:prstGeom prst="rect">
            <a:avLst/>
          </a:prstGeom>
        </p:spPr>
      </p:pic>
      <p:pic>
        <p:nvPicPr>
          <p:cNvPr id="7" name="รูปภาพ 6">
            <a:extLst>
              <a:ext uri="{FF2B5EF4-FFF2-40B4-BE49-F238E27FC236}">
                <a16:creationId xmlns:a16="http://schemas.microsoft.com/office/drawing/2014/main" id="{E2C52486-ECA6-4C57-94A2-7AC9A47202E6}"/>
              </a:ext>
            </a:extLst>
          </p:cNvPr>
          <p:cNvPicPr>
            <a:picLocks noChangeAspect="1"/>
          </p:cNvPicPr>
          <p:nvPr/>
        </p:nvPicPr>
        <p:blipFill>
          <a:blip r:embed="rId4"/>
          <a:stretch>
            <a:fillRect/>
          </a:stretch>
        </p:blipFill>
        <p:spPr>
          <a:xfrm>
            <a:off x="7813333" y="2387824"/>
            <a:ext cx="3702738" cy="2500700"/>
          </a:xfrm>
          <a:prstGeom prst="rect">
            <a:avLst/>
          </a:prstGeom>
        </p:spPr>
      </p:pic>
      <p:sp>
        <p:nvSpPr>
          <p:cNvPr id="6" name="วงรี 5">
            <a:extLst>
              <a:ext uri="{FF2B5EF4-FFF2-40B4-BE49-F238E27FC236}">
                <a16:creationId xmlns:a16="http://schemas.microsoft.com/office/drawing/2014/main" id="{9B1FEF51-6C76-49FA-96F5-1E1762260C55}"/>
              </a:ext>
            </a:extLst>
          </p:cNvPr>
          <p:cNvSpPr/>
          <p:nvPr/>
        </p:nvSpPr>
        <p:spPr>
          <a:xfrm>
            <a:off x="1752600" y="2954867"/>
            <a:ext cx="1109133" cy="7958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วงรี 8">
            <a:extLst>
              <a:ext uri="{FF2B5EF4-FFF2-40B4-BE49-F238E27FC236}">
                <a16:creationId xmlns:a16="http://schemas.microsoft.com/office/drawing/2014/main" id="{9247CB72-CC32-442A-8120-31F0D8ACB2EF}"/>
              </a:ext>
            </a:extLst>
          </p:cNvPr>
          <p:cNvSpPr/>
          <p:nvPr/>
        </p:nvSpPr>
        <p:spPr>
          <a:xfrm>
            <a:off x="5300142" y="2946399"/>
            <a:ext cx="1109133" cy="7958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วงรี 9">
            <a:extLst>
              <a:ext uri="{FF2B5EF4-FFF2-40B4-BE49-F238E27FC236}">
                <a16:creationId xmlns:a16="http://schemas.microsoft.com/office/drawing/2014/main" id="{C6C828B0-492E-4B1E-AF99-D2A9E509E077}"/>
              </a:ext>
            </a:extLst>
          </p:cNvPr>
          <p:cNvSpPr/>
          <p:nvPr/>
        </p:nvSpPr>
        <p:spPr>
          <a:xfrm>
            <a:off x="8788418" y="2878665"/>
            <a:ext cx="1109133" cy="7958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วงรี 10">
            <a:extLst>
              <a:ext uri="{FF2B5EF4-FFF2-40B4-BE49-F238E27FC236}">
                <a16:creationId xmlns:a16="http://schemas.microsoft.com/office/drawing/2014/main" id="{19BB15B6-BD6C-49CA-B2D0-2636A41E896A}"/>
              </a:ext>
            </a:extLst>
          </p:cNvPr>
          <p:cNvSpPr/>
          <p:nvPr/>
        </p:nvSpPr>
        <p:spPr>
          <a:xfrm>
            <a:off x="9144662" y="2136429"/>
            <a:ext cx="863582" cy="7281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วงรี 11">
            <a:extLst>
              <a:ext uri="{FF2B5EF4-FFF2-40B4-BE49-F238E27FC236}">
                <a16:creationId xmlns:a16="http://schemas.microsoft.com/office/drawing/2014/main" id="{C14ED8A9-3A86-4666-AE48-E52CEC939502}"/>
              </a:ext>
            </a:extLst>
          </p:cNvPr>
          <p:cNvSpPr/>
          <p:nvPr/>
        </p:nvSpPr>
        <p:spPr>
          <a:xfrm>
            <a:off x="9211970" y="3561860"/>
            <a:ext cx="796273" cy="603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วงรี 12">
            <a:extLst>
              <a:ext uri="{FF2B5EF4-FFF2-40B4-BE49-F238E27FC236}">
                <a16:creationId xmlns:a16="http://schemas.microsoft.com/office/drawing/2014/main" id="{34460079-67CA-45B6-B46C-AA86725CA808}"/>
              </a:ext>
            </a:extLst>
          </p:cNvPr>
          <p:cNvSpPr/>
          <p:nvPr/>
        </p:nvSpPr>
        <p:spPr>
          <a:xfrm>
            <a:off x="5663501" y="3750733"/>
            <a:ext cx="965899" cy="6204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กล่องข้อความ 13">
            <a:extLst>
              <a:ext uri="{FF2B5EF4-FFF2-40B4-BE49-F238E27FC236}">
                <a16:creationId xmlns:a16="http://schemas.microsoft.com/office/drawing/2014/main" id="{EEF22B4F-8BD7-4174-8CA6-D440918C30D1}"/>
              </a:ext>
            </a:extLst>
          </p:cNvPr>
          <p:cNvSpPr txBox="1"/>
          <p:nvPr/>
        </p:nvSpPr>
        <p:spPr>
          <a:xfrm>
            <a:off x="4521199" y="5173133"/>
            <a:ext cx="3044423" cy="461665"/>
          </a:xfrm>
          <a:prstGeom prst="rect">
            <a:avLst/>
          </a:prstGeom>
          <a:noFill/>
        </p:spPr>
        <p:txBody>
          <a:bodyPr wrap="none" rtlCol="0">
            <a:spAutoFit/>
          </a:bodyPr>
          <a:lstStyle/>
          <a:p>
            <a:r>
              <a:rPr lang="en-US" sz="2400" dirty="0">
                <a:latin typeface="Aparajita" panose="02020603050405020304" pitchFamily="18" charset="0"/>
                <a:cs typeface="Aparajita" panose="02020603050405020304" pitchFamily="18" charset="0"/>
              </a:rPr>
              <a:t>Decreased and slow increase</a:t>
            </a:r>
          </a:p>
        </p:txBody>
      </p:sp>
      <p:sp>
        <p:nvSpPr>
          <p:cNvPr id="15" name="กล่องข้อความ 14">
            <a:extLst>
              <a:ext uri="{FF2B5EF4-FFF2-40B4-BE49-F238E27FC236}">
                <a16:creationId xmlns:a16="http://schemas.microsoft.com/office/drawing/2014/main" id="{6EE12378-F293-421D-80EE-3BC5193EB242}"/>
              </a:ext>
            </a:extLst>
          </p:cNvPr>
          <p:cNvSpPr txBox="1"/>
          <p:nvPr/>
        </p:nvSpPr>
        <p:spPr>
          <a:xfrm>
            <a:off x="8565367" y="5169983"/>
            <a:ext cx="1555234" cy="461665"/>
          </a:xfrm>
          <a:prstGeom prst="rect">
            <a:avLst/>
          </a:prstGeom>
          <a:noFill/>
        </p:spPr>
        <p:txBody>
          <a:bodyPr wrap="none" rtlCol="0">
            <a:spAutoFit/>
          </a:bodyPr>
          <a:lstStyle/>
          <a:p>
            <a:r>
              <a:rPr lang="en-US" sz="2400" dirty="0">
                <a:latin typeface="Aparajita" panose="02020603050405020304" pitchFamily="18" charset="0"/>
                <a:cs typeface="Aparajita" panose="02020603050405020304" pitchFamily="18" charset="0"/>
              </a:rPr>
              <a:t>High increase</a:t>
            </a:r>
          </a:p>
        </p:txBody>
      </p:sp>
      <p:sp>
        <p:nvSpPr>
          <p:cNvPr id="16" name="กล่องข้อความ 15">
            <a:extLst>
              <a:ext uri="{FF2B5EF4-FFF2-40B4-BE49-F238E27FC236}">
                <a16:creationId xmlns:a16="http://schemas.microsoft.com/office/drawing/2014/main" id="{34FC3452-3D19-4DE1-8ECC-A46954DE8C5F}"/>
              </a:ext>
            </a:extLst>
          </p:cNvPr>
          <p:cNvSpPr txBox="1"/>
          <p:nvPr/>
        </p:nvSpPr>
        <p:spPr>
          <a:xfrm>
            <a:off x="1229145" y="5169983"/>
            <a:ext cx="1718740" cy="461665"/>
          </a:xfrm>
          <a:prstGeom prst="rect">
            <a:avLst/>
          </a:prstGeom>
          <a:noFill/>
        </p:spPr>
        <p:txBody>
          <a:bodyPr wrap="none" rtlCol="0">
            <a:spAutoFit/>
          </a:bodyPr>
          <a:lstStyle/>
          <a:p>
            <a:r>
              <a:rPr lang="en-US" sz="2400" dirty="0">
                <a:latin typeface="Aparajita" panose="02020603050405020304" pitchFamily="18" charset="0"/>
                <a:cs typeface="Aparajita" panose="02020603050405020304" pitchFamily="18" charset="0"/>
              </a:rPr>
              <a:t>Initial variation</a:t>
            </a:r>
          </a:p>
        </p:txBody>
      </p:sp>
    </p:spTree>
    <p:extLst>
      <p:ext uri="{BB962C8B-B14F-4D97-AF65-F5344CB8AC3E}">
        <p14:creationId xmlns:p14="http://schemas.microsoft.com/office/powerpoint/2010/main" val="2348323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แทนหมายเลขสไลด์ 3">
            <a:extLst>
              <a:ext uri="{FF2B5EF4-FFF2-40B4-BE49-F238E27FC236}">
                <a16:creationId xmlns:a16="http://schemas.microsoft.com/office/drawing/2014/main" id="{F26D5AB5-3EC1-45D6-BAF2-5DFC164796B6}"/>
              </a:ext>
            </a:extLst>
          </p:cNvPr>
          <p:cNvSpPr>
            <a:spLocks noGrp="1"/>
          </p:cNvSpPr>
          <p:nvPr>
            <p:ph type="sldNum" sz="quarter" idx="12"/>
          </p:nvPr>
        </p:nvSpPr>
        <p:spPr/>
        <p:txBody>
          <a:bodyPr/>
          <a:lstStyle/>
          <a:p>
            <a:fld id="{D57F1E4F-1CFF-5643-939E-217C01CDF565}" type="slidenum">
              <a:rPr lang="en-US" smtClean="0">
                <a:latin typeface="Aparajita" panose="02020603050405020304" pitchFamily="18" charset="0"/>
                <a:cs typeface="Aparajita" panose="02020603050405020304" pitchFamily="18" charset="0"/>
              </a:rPr>
              <a:pPr/>
              <a:t>31</a:t>
            </a:fld>
            <a:endParaRPr lang="en-US" dirty="0">
              <a:latin typeface="Aparajita" panose="02020603050405020304" pitchFamily="18" charset="0"/>
              <a:cs typeface="Aparajita" panose="02020603050405020304" pitchFamily="18" charset="0"/>
            </a:endParaRPr>
          </a:p>
        </p:txBody>
      </p:sp>
      <p:sp>
        <p:nvSpPr>
          <p:cNvPr id="5" name="ชื่อเรื่อง 1">
            <a:extLst>
              <a:ext uri="{FF2B5EF4-FFF2-40B4-BE49-F238E27FC236}">
                <a16:creationId xmlns:a16="http://schemas.microsoft.com/office/drawing/2014/main" id="{33E8E07E-16B2-4579-AB32-7EDA468BB7F8}"/>
              </a:ext>
            </a:extLst>
          </p:cNvPr>
          <p:cNvSpPr>
            <a:spLocks noGrp="1"/>
          </p:cNvSpPr>
          <p:nvPr>
            <p:ph type="title"/>
          </p:nvPr>
        </p:nvSpPr>
        <p:spPr>
          <a:xfrm>
            <a:off x="0" y="316524"/>
            <a:ext cx="12192000" cy="694588"/>
          </a:xfrm>
        </p:spPr>
        <p:txBody>
          <a:bodyPr>
            <a:noAutofit/>
          </a:bodyPr>
          <a:lstStyle/>
          <a:p>
            <a:pPr algn="ctr"/>
            <a:r>
              <a:rPr lang="en-US" sz="4000" b="1" dirty="0">
                <a:solidFill>
                  <a:schemeClr val="tx1"/>
                </a:solidFill>
                <a:latin typeface="Aparajita" panose="02020603050405020304" pitchFamily="18" charset="0"/>
                <a:cs typeface="Aparajita" panose="02020603050405020304" pitchFamily="18" charset="0"/>
              </a:rPr>
              <a:t>Stock-flow diagram of oxygen parameter (factor 3)</a:t>
            </a:r>
          </a:p>
        </p:txBody>
      </p:sp>
      <p:sp>
        <p:nvSpPr>
          <p:cNvPr id="3" name="กล่องข้อความ 2">
            <a:extLst>
              <a:ext uri="{FF2B5EF4-FFF2-40B4-BE49-F238E27FC236}">
                <a16:creationId xmlns:a16="http://schemas.microsoft.com/office/drawing/2014/main" id="{FEF5C62A-6452-42A0-A2B3-F8919CE7E6C4}"/>
              </a:ext>
            </a:extLst>
          </p:cNvPr>
          <p:cNvSpPr txBox="1"/>
          <p:nvPr/>
        </p:nvSpPr>
        <p:spPr>
          <a:xfrm>
            <a:off x="1128074" y="1335109"/>
            <a:ext cx="8063426" cy="2246769"/>
          </a:xfrm>
          <a:prstGeom prst="rect">
            <a:avLst/>
          </a:prstGeom>
          <a:noFill/>
        </p:spPr>
        <p:txBody>
          <a:bodyPr wrap="none" rtlCol="0">
            <a:spAutoFit/>
          </a:bodyPr>
          <a:lstStyle/>
          <a:p>
            <a:r>
              <a:rPr lang="en-US" sz="2400" dirty="0">
                <a:latin typeface="Aparajita" panose="02020603050405020304" pitchFamily="18" charset="0"/>
                <a:cs typeface="Aparajita" panose="02020603050405020304" pitchFamily="18" charset="0"/>
              </a:rPr>
              <a:t>Multiple Linear Regressions (MLR) equations for midstream pollution sources;</a:t>
            </a:r>
          </a:p>
          <a:p>
            <a:r>
              <a:rPr lang="en-US" sz="1600" i="1" dirty="0">
                <a:latin typeface="Times New Roman" panose="02020603050405020304" pitchFamily="18" charset="0"/>
                <a:cs typeface="Times New Roman" panose="02020603050405020304" pitchFamily="18" charset="0"/>
              </a:rPr>
              <a:t> </a:t>
            </a:r>
          </a:p>
          <a:p>
            <a:r>
              <a:rPr lang="en-US" sz="1600" i="1" dirty="0">
                <a:latin typeface="Times New Roman" panose="02020603050405020304" pitchFamily="18" charset="0"/>
                <a:cs typeface="Times New Roman" panose="02020603050405020304" pitchFamily="18" charset="0"/>
              </a:rPr>
              <a:t>DO = 2.739-(0.151*BOD)+(0.065*</a:t>
            </a:r>
            <a:r>
              <a:rPr lang="en-US" sz="1600" i="1" dirty="0" err="1">
                <a:latin typeface="Times New Roman" panose="02020603050405020304" pitchFamily="18" charset="0"/>
                <a:cs typeface="Times New Roman" panose="02020603050405020304" pitchFamily="18" charset="0"/>
              </a:rPr>
              <a:t>Flowout</a:t>
            </a:r>
            <a:r>
              <a:rPr lang="en-US" sz="1600" i="1" dirty="0">
                <a:latin typeface="Times New Roman" panose="02020603050405020304" pitchFamily="18" charset="0"/>
                <a:cs typeface="Times New Roman" panose="02020603050405020304" pitchFamily="18" charset="0"/>
              </a:rPr>
              <a:t>)-(0.065*IP)+(0.313*pH)</a:t>
            </a:r>
          </a:p>
          <a:p>
            <a:r>
              <a:rPr lang="en-US" sz="1600" i="1" dirty="0">
                <a:latin typeface="Times New Roman" panose="02020603050405020304" pitchFamily="18" charset="0"/>
                <a:cs typeface="Times New Roman" panose="02020603050405020304" pitchFamily="18" charset="0"/>
              </a:rPr>
              <a:t>BOD = 9.904-(0.183*IP)-(0.203*pH)+(0.298*SD)-(1.122*DO)</a:t>
            </a:r>
          </a:p>
          <a:p>
            <a:r>
              <a:rPr lang="en-US" sz="1600" i="1" dirty="0" err="1">
                <a:latin typeface="Times New Roman" panose="02020603050405020304" pitchFamily="18" charset="0"/>
                <a:cs typeface="Times New Roman" panose="02020603050405020304" pitchFamily="18" charset="0"/>
              </a:rPr>
              <a:t>Flowout</a:t>
            </a:r>
            <a:r>
              <a:rPr lang="en-US" sz="1600" i="1" dirty="0">
                <a:latin typeface="Times New Roman" panose="02020603050405020304" pitchFamily="18" charset="0"/>
                <a:cs typeface="Times New Roman" panose="02020603050405020304" pitchFamily="18" charset="0"/>
              </a:rPr>
              <a:t> = 0.284+(0.097*Water level)</a:t>
            </a:r>
          </a:p>
          <a:p>
            <a:r>
              <a:rPr lang="en-US" sz="1600" i="1" dirty="0">
                <a:latin typeface="Times New Roman" panose="02020603050405020304" pitchFamily="18" charset="0"/>
                <a:cs typeface="Times New Roman" panose="02020603050405020304" pitchFamily="18" charset="0"/>
              </a:rPr>
              <a:t>Water level = 21.864+(1.109*</a:t>
            </a:r>
            <a:r>
              <a:rPr lang="en-US" sz="1600" i="1" dirty="0" err="1">
                <a:latin typeface="Times New Roman" panose="02020603050405020304" pitchFamily="18" charset="0"/>
                <a:cs typeface="Times New Roman" panose="02020603050405020304" pitchFamily="18" charset="0"/>
              </a:rPr>
              <a:t>Flowin</a:t>
            </a:r>
            <a:r>
              <a:rPr lang="en-US" sz="1600" i="1" dirty="0">
                <a:latin typeface="Times New Roman" panose="02020603050405020304" pitchFamily="18" charset="0"/>
                <a:cs typeface="Times New Roman" panose="02020603050405020304" pitchFamily="18" charset="0"/>
              </a:rPr>
              <a:t>)</a:t>
            </a:r>
          </a:p>
          <a:p>
            <a:endParaRPr lang="en-US" sz="1600" i="1" dirty="0">
              <a:latin typeface="Times New Roman" panose="02020603050405020304" pitchFamily="18" charset="0"/>
              <a:cs typeface="Times New Roman" panose="02020603050405020304" pitchFamily="18" charset="0"/>
            </a:endParaRPr>
          </a:p>
          <a:p>
            <a:r>
              <a:rPr lang="en-US" sz="2000" dirty="0">
                <a:latin typeface="Aparajita" panose="02020603050405020304" pitchFamily="18" charset="0"/>
                <a:cs typeface="Aparajita" panose="02020603050405020304" pitchFamily="18" charset="0"/>
              </a:rPr>
              <a:t>Initial variables; Inflow, pH, SD, IP</a:t>
            </a:r>
            <a:endParaRPr lang="en-US" sz="2000" i="1" dirty="0">
              <a:latin typeface="Aparajita" panose="02020603050405020304" pitchFamily="18" charset="0"/>
              <a:cs typeface="Aparajita" panose="02020603050405020304" pitchFamily="18" charset="0"/>
            </a:endParaRPr>
          </a:p>
        </p:txBody>
      </p:sp>
      <p:pic>
        <p:nvPicPr>
          <p:cNvPr id="6" name="รูปภาพ 5">
            <a:extLst>
              <a:ext uri="{FF2B5EF4-FFF2-40B4-BE49-F238E27FC236}">
                <a16:creationId xmlns:a16="http://schemas.microsoft.com/office/drawing/2014/main" id="{9ACBB842-76BC-4535-B907-4AB31CC16CE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907192" y="3077893"/>
            <a:ext cx="7211206" cy="3182229"/>
          </a:xfrm>
          <a:prstGeom prst="rect">
            <a:avLst/>
          </a:prstGeom>
          <a:noFill/>
        </p:spPr>
      </p:pic>
    </p:spTree>
    <p:extLst>
      <p:ext uri="{BB962C8B-B14F-4D97-AF65-F5344CB8AC3E}">
        <p14:creationId xmlns:p14="http://schemas.microsoft.com/office/powerpoint/2010/main" val="1364107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แทนหมายเลขสไลด์ 3">
            <a:extLst>
              <a:ext uri="{FF2B5EF4-FFF2-40B4-BE49-F238E27FC236}">
                <a16:creationId xmlns:a16="http://schemas.microsoft.com/office/drawing/2014/main" id="{3F7248EE-B76B-437D-A39B-13C00CDD684B}"/>
              </a:ext>
            </a:extLst>
          </p:cNvPr>
          <p:cNvSpPr>
            <a:spLocks noGrp="1"/>
          </p:cNvSpPr>
          <p:nvPr>
            <p:ph type="sldNum" sz="quarter" idx="12"/>
          </p:nvPr>
        </p:nvSpPr>
        <p:spPr/>
        <p:txBody>
          <a:bodyPr/>
          <a:lstStyle/>
          <a:p>
            <a:fld id="{D57F1E4F-1CFF-5643-939E-217C01CDF565}" type="slidenum">
              <a:rPr lang="en-US" smtClean="0"/>
              <a:pPr/>
              <a:t>32</a:t>
            </a:fld>
            <a:endParaRPr lang="en-US" dirty="0"/>
          </a:p>
        </p:txBody>
      </p:sp>
      <p:pic>
        <p:nvPicPr>
          <p:cNvPr id="5" name="รูปภาพ 4">
            <a:extLst>
              <a:ext uri="{FF2B5EF4-FFF2-40B4-BE49-F238E27FC236}">
                <a16:creationId xmlns:a16="http://schemas.microsoft.com/office/drawing/2014/main" id="{25857698-84E7-4DF0-9159-E055C2E75439}"/>
              </a:ext>
            </a:extLst>
          </p:cNvPr>
          <p:cNvPicPr>
            <a:picLocks noChangeAspect="1"/>
          </p:cNvPicPr>
          <p:nvPr/>
        </p:nvPicPr>
        <p:blipFill>
          <a:blip r:embed="rId2"/>
          <a:stretch>
            <a:fillRect/>
          </a:stretch>
        </p:blipFill>
        <p:spPr>
          <a:xfrm>
            <a:off x="80505" y="2312170"/>
            <a:ext cx="4785872" cy="2233659"/>
          </a:xfrm>
          <a:prstGeom prst="rect">
            <a:avLst/>
          </a:prstGeom>
          <a:ln w="9525">
            <a:noFill/>
          </a:ln>
        </p:spPr>
      </p:pic>
      <p:sp>
        <p:nvSpPr>
          <p:cNvPr id="7" name="สี่เหลี่ยมผืนผ้า 6">
            <a:extLst>
              <a:ext uri="{FF2B5EF4-FFF2-40B4-BE49-F238E27FC236}">
                <a16:creationId xmlns:a16="http://schemas.microsoft.com/office/drawing/2014/main" id="{DA22183A-FAB2-428A-BACE-F443808B41A2}"/>
              </a:ext>
            </a:extLst>
          </p:cNvPr>
          <p:cNvSpPr/>
          <p:nvPr/>
        </p:nvSpPr>
        <p:spPr>
          <a:xfrm>
            <a:off x="0" y="535003"/>
            <a:ext cx="12191999" cy="646331"/>
          </a:xfrm>
          <a:prstGeom prst="rect">
            <a:avLst/>
          </a:prstGeom>
        </p:spPr>
        <p:txBody>
          <a:bodyPr wrap="square">
            <a:spAutoFit/>
          </a:bodyPr>
          <a:lstStyle/>
          <a:p>
            <a:pPr algn="ctr"/>
            <a:r>
              <a:rPr lang="en-US" sz="3600" b="1" dirty="0">
                <a:latin typeface="Aparajita" panose="02020603050405020304" pitchFamily="18" charset="0"/>
                <a:cs typeface="Aparajita" panose="02020603050405020304" pitchFamily="18" charset="0"/>
              </a:rPr>
              <a:t>System analysis of WQV-SD model (factor 3) </a:t>
            </a:r>
          </a:p>
        </p:txBody>
      </p:sp>
      <p:pic>
        <p:nvPicPr>
          <p:cNvPr id="9" name="รูปภาพ 8">
            <a:extLst>
              <a:ext uri="{FF2B5EF4-FFF2-40B4-BE49-F238E27FC236}">
                <a16:creationId xmlns:a16="http://schemas.microsoft.com/office/drawing/2014/main" id="{A8039DE0-4F1D-4205-956B-ECADA72BCE4C}"/>
              </a:ext>
            </a:extLst>
          </p:cNvPr>
          <p:cNvPicPr>
            <a:picLocks noChangeAspect="1"/>
          </p:cNvPicPr>
          <p:nvPr/>
        </p:nvPicPr>
        <p:blipFill>
          <a:blip r:embed="rId3"/>
          <a:stretch>
            <a:fillRect/>
          </a:stretch>
        </p:blipFill>
        <p:spPr>
          <a:xfrm>
            <a:off x="7700504" y="2442833"/>
            <a:ext cx="4495651" cy="1972334"/>
          </a:xfrm>
          <a:prstGeom prst="rect">
            <a:avLst/>
          </a:prstGeom>
        </p:spPr>
      </p:pic>
      <p:pic>
        <p:nvPicPr>
          <p:cNvPr id="10" name="รูปภาพ 9">
            <a:extLst>
              <a:ext uri="{FF2B5EF4-FFF2-40B4-BE49-F238E27FC236}">
                <a16:creationId xmlns:a16="http://schemas.microsoft.com/office/drawing/2014/main" id="{FB18A592-679B-4ABD-9D8D-C0BB41C3AEBF}"/>
              </a:ext>
            </a:extLst>
          </p:cNvPr>
          <p:cNvPicPr>
            <a:picLocks noChangeAspect="1"/>
          </p:cNvPicPr>
          <p:nvPr/>
        </p:nvPicPr>
        <p:blipFill>
          <a:blip r:embed="rId4"/>
          <a:stretch>
            <a:fillRect/>
          </a:stretch>
        </p:blipFill>
        <p:spPr>
          <a:xfrm>
            <a:off x="4051375" y="2442833"/>
            <a:ext cx="4495651" cy="1972334"/>
          </a:xfrm>
          <a:prstGeom prst="rect">
            <a:avLst/>
          </a:prstGeom>
        </p:spPr>
      </p:pic>
      <p:sp>
        <p:nvSpPr>
          <p:cNvPr id="11" name="กล่องข้อความ 10">
            <a:extLst>
              <a:ext uri="{FF2B5EF4-FFF2-40B4-BE49-F238E27FC236}">
                <a16:creationId xmlns:a16="http://schemas.microsoft.com/office/drawing/2014/main" id="{CCE83FE1-FC7C-4A42-95A1-88FC308CFC73}"/>
              </a:ext>
            </a:extLst>
          </p:cNvPr>
          <p:cNvSpPr txBox="1"/>
          <p:nvPr/>
        </p:nvSpPr>
        <p:spPr>
          <a:xfrm>
            <a:off x="0" y="4910667"/>
            <a:ext cx="12191999" cy="461665"/>
          </a:xfrm>
          <a:prstGeom prst="rect">
            <a:avLst/>
          </a:prstGeom>
          <a:noFill/>
        </p:spPr>
        <p:txBody>
          <a:bodyPr wrap="square" rtlCol="0">
            <a:spAutoFit/>
          </a:bodyPr>
          <a:lstStyle/>
          <a:p>
            <a:r>
              <a:rPr lang="en-US" sz="2400" dirty="0">
                <a:latin typeface="Aparajita" panose="02020603050405020304" pitchFamily="18" charset="0"/>
                <a:cs typeface="Aparajita" panose="02020603050405020304" pitchFamily="18" charset="0"/>
              </a:rPr>
              <a:t>             Initial variation                                           Increased variation                                    small increased variation</a:t>
            </a:r>
          </a:p>
        </p:txBody>
      </p:sp>
      <p:sp>
        <p:nvSpPr>
          <p:cNvPr id="12" name="วงรี 11">
            <a:extLst>
              <a:ext uri="{FF2B5EF4-FFF2-40B4-BE49-F238E27FC236}">
                <a16:creationId xmlns:a16="http://schemas.microsoft.com/office/drawing/2014/main" id="{2A9DC47A-97F5-42FB-B224-348C77F38A68}"/>
              </a:ext>
            </a:extLst>
          </p:cNvPr>
          <p:cNvSpPr/>
          <p:nvPr/>
        </p:nvSpPr>
        <p:spPr>
          <a:xfrm>
            <a:off x="5291665" y="2844800"/>
            <a:ext cx="1109133" cy="7958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วงรี 12">
            <a:extLst>
              <a:ext uri="{FF2B5EF4-FFF2-40B4-BE49-F238E27FC236}">
                <a16:creationId xmlns:a16="http://schemas.microsoft.com/office/drawing/2014/main" id="{BADB4B19-DC8E-40DB-B6A2-AF00914F4DCA}"/>
              </a:ext>
            </a:extLst>
          </p:cNvPr>
          <p:cNvSpPr/>
          <p:nvPr/>
        </p:nvSpPr>
        <p:spPr>
          <a:xfrm>
            <a:off x="8957743" y="2844799"/>
            <a:ext cx="1109133" cy="7958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วงรี 13">
            <a:extLst>
              <a:ext uri="{FF2B5EF4-FFF2-40B4-BE49-F238E27FC236}">
                <a16:creationId xmlns:a16="http://schemas.microsoft.com/office/drawing/2014/main" id="{DB923001-3779-4A73-A836-4CFAC43E1B1D}"/>
              </a:ext>
            </a:extLst>
          </p:cNvPr>
          <p:cNvSpPr/>
          <p:nvPr/>
        </p:nvSpPr>
        <p:spPr>
          <a:xfrm>
            <a:off x="9643543" y="2129562"/>
            <a:ext cx="1109133" cy="7958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0228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แทนหมายเลขสไลด์ 3">
            <a:extLst>
              <a:ext uri="{FF2B5EF4-FFF2-40B4-BE49-F238E27FC236}">
                <a16:creationId xmlns:a16="http://schemas.microsoft.com/office/drawing/2014/main" id="{F26D5AB5-3EC1-45D6-BAF2-5DFC164796B6}"/>
              </a:ext>
            </a:extLst>
          </p:cNvPr>
          <p:cNvSpPr>
            <a:spLocks noGrp="1"/>
          </p:cNvSpPr>
          <p:nvPr>
            <p:ph type="sldNum" sz="quarter" idx="12"/>
          </p:nvPr>
        </p:nvSpPr>
        <p:spPr/>
        <p:txBody>
          <a:bodyPr/>
          <a:lstStyle/>
          <a:p>
            <a:fld id="{D57F1E4F-1CFF-5643-939E-217C01CDF565}" type="slidenum">
              <a:rPr lang="en-US" smtClean="0">
                <a:latin typeface="Aparajita" panose="02020603050405020304" pitchFamily="18" charset="0"/>
                <a:cs typeface="Aparajita" panose="02020603050405020304" pitchFamily="18" charset="0"/>
              </a:rPr>
              <a:pPr/>
              <a:t>33</a:t>
            </a:fld>
            <a:endParaRPr lang="en-US" dirty="0">
              <a:latin typeface="Aparajita" panose="02020603050405020304" pitchFamily="18" charset="0"/>
              <a:cs typeface="Aparajita" panose="02020603050405020304" pitchFamily="18" charset="0"/>
            </a:endParaRPr>
          </a:p>
        </p:txBody>
      </p:sp>
      <p:sp>
        <p:nvSpPr>
          <p:cNvPr id="5" name="ชื่อเรื่อง 1">
            <a:extLst>
              <a:ext uri="{FF2B5EF4-FFF2-40B4-BE49-F238E27FC236}">
                <a16:creationId xmlns:a16="http://schemas.microsoft.com/office/drawing/2014/main" id="{33E8E07E-16B2-4579-AB32-7EDA468BB7F8}"/>
              </a:ext>
            </a:extLst>
          </p:cNvPr>
          <p:cNvSpPr>
            <a:spLocks noGrp="1"/>
          </p:cNvSpPr>
          <p:nvPr>
            <p:ph type="title"/>
          </p:nvPr>
        </p:nvSpPr>
        <p:spPr>
          <a:xfrm>
            <a:off x="0" y="345878"/>
            <a:ext cx="12192000" cy="594895"/>
          </a:xfrm>
        </p:spPr>
        <p:txBody>
          <a:bodyPr>
            <a:noAutofit/>
          </a:bodyPr>
          <a:lstStyle/>
          <a:p>
            <a:pPr algn="ctr"/>
            <a:r>
              <a:rPr lang="en-US" sz="3600" b="1" dirty="0">
                <a:solidFill>
                  <a:schemeClr val="tx1"/>
                </a:solidFill>
                <a:latin typeface="Aparajita" panose="02020603050405020304" pitchFamily="18" charset="0"/>
                <a:cs typeface="Aparajita" panose="02020603050405020304" pitchFamily="18" charset="0"/>
              </a:rPr>
              <a:t>Stock-flow diagram of nutrient parameter (factor 2)</a:t>
            </a:r>
          </a:p>
        </p:txBody>
      </p:sp>
      <p:sp>
        <p:nvSpPr>
          <p:cNvPr id="3" name="กล่องข้อความ 2">
            <a:extLst>
              <a:ext uri="{FF2B5EF4-FFF2-40B4-BE49-F238E27FC236}">
                <a16:creationId xmlns:a16="http://schemas.microsoft.com/office/drawing/2014/main" id="{FEF5C62A-6452-42A0-A2B3-F8919CE7E6C4}"/>
              </a:ext>
            </a:extLst>
          </p:cNvPr>
          <p:cNvSpPr txBox="1"/>
          <p:nvPr/>
        </p:nvSpPr>
        <p:spPr>
          <a:xfrm>
            <a:off x="1128074" y="1335109"/>
            <a:ext cx="8406917" cy="2123658"/>
          </a:xfrm>
          <a:prstGeom prst="rect">
            <a:avLst/>
          </a:prstGeom>
          <a:noFill/>
        </p:spPr>
        <p:txBody>
          <a:bodyPr wrap="none" rtlCol="0">
            <a:spAutoFit/>
          </a:bodyPr>
          <a:lstStyle/>
          <a:p>
            <a:r>
              <a:rPr lang="en-US" sz="2400" dirty="0">
                <a:latin typeface="Aparajita" panose="02020603050405020304" pitchFamily="18" charset="0"/>
                <a:cs typeface="Aparajita" panose="02020603050405020304" pitchFamily="18" charset="0"/>
              </a:rPr>
              <a:t>Multiple Linear Regressions (MLR) equations for downstream pollution sources;</a:t>
            </a:r>
          </a:p>
          <a:p>
            <a:r>
              <a:rPr lang="en-US" dirty="0">
                <a:latin typeface="Aparajita" panose="02020603050405020304" pitchFamily="18" charset="0"/>
                <a:cs typeface="Aparajita" panose="02020603050405020304" pitchFamily="18" charset="0"/>
              </a:rPr>
              <a:t> </a:t>
            </a:r>
          </a:p>
          <a:p>
            <a:r>
              <a:rPr lang="en-US" i="1" dirty="0">
                <a:latin typeface="Times New Roman" panose="02020603050405020304" pitchFamily="18" charset="0"/>
                <a:cs typeface="Times New Roman" panose="02020603050405020304" pitchFamily="18" charset="0"/>
              </a:rPr>
              <a:t>NH</a:t>
            </a:r>
            <a:r>
              <a:rPr lang="en-US" i="1" baseline="-25000" dirty="0">
                <a:latin typeface="Times New Roman" panose="02020603050405020304" pitchFamily="18" charset="0"/>
                <a:cs typeface="Times New Roman" panose="02020603050405020304" pitchFamily="18" charset="0"/>
              </a:rPr>
              <a:t>3</a:t>
            </a:r>
            <a:r>
              <a:rPr lang="en-US" i="1" dirty="0">
                <a:latin typeface="Times New Roman" panose="02020603050405020304" pitchFamily="18" charset="0"/>
                <a:cs typeface="Times New Roman" panose="02020603050405020304" pitchFamily="18" charset="0"/>
              </a:rPr>
              <a:t>N = 1.315+(-0.039*climatic temperature)+(0.001*water temperature)+(0.5*inflow)</a:t>
            </a:r>
          </a:p>
          <a:p>
            <a:r>
              <a:rPr lang="en-US" i="1" dirty="0">
                <a:latin typeface="Times New Roman" panose="02020603050405020304" pitchFamily="18" charset="0"/>
                <a:cs typeface="Times New Roman" panose="02020603050405020304" pitchFamily="18" charset="0"/>
              </a:rPr>
              <a:t>Inflow = (-2.558)+(0.044*rainfall)+(12.407*"NH3-N")</a:t>
            </a:r>
          </a:p>
          <a:p>
            <a:r>
              <a:rPr lang="en-US" i="1" dirty="0">
                <a:latin typeface="Times New Roman" panose="02020603050405020304" pitchFamily="18" charset="0"/>
                <a:cs typeface="Times New Roman" panose="02020603050405020304" pitchFamily="18" charset="0"/>
              </a:rPr>
              <a:t>WT = 8.831+(0.607*climatic temperature)-(0.015*inflow)</a:t>
            </a:r>
          </a:p>
          <a:p>
            <a:endParaRPr lang="en-US" dirty="0">
              <a:latin typeface="Aparajita" panose="02020603050405020304" pitchFamily="18" charset="0"/>
              <a:cs typeface="Aparajita" panose="02020603050405020304" pitchFamily="18" charset="0"/>
            </a:endParaRPr>
          </a:p>
          <a:p>
            <a:r>
              <a:rPr lang="en-US" dirty="0">
                <a:solidFill>
                  <a:srgbClr val="000000"/>
                </a:solidFill>
                <a:latin typeface="Aparajita" panose="02020603050405020304" pitchFamily="18" charset="0"/>
                <a:ea typeface="Cordia New" panose="020B0304020202020204" pitchFamily="34" charset="-34"/>
                <a:cs typeface="Aparajita" panose="02020603050405020304" pitchFamily="18" charset="0"/>
              </a:rPr>
              <a:t>Initial variable; AA, ABA, RF, MCT</a:t>
            </a:r>
            <a:endParaRPr lang="en-US" sz="2000" dirty="0">
              <a:latin typeface="Aparajita" panose="02020603050405020304" pitchFamily="18" charset="0"/>
              <a:ea typeface="Cordia New" panose="020B0304020202020204" pitchFamily="34" charset="-34"/>
              <a:cs typeface="Aparajita" panose="02020603050405020304" pitchFamily="18" charset="0"/>
            </a:endParaRPr>
          </a:p>
        </p:txBody>
      </p:sp>
      <p:pic>
        <p:nvPicPr>
          <p:cNvPr id="8" name="รูปภาพ 7">
            <a:extLst>
              <a:ext uri="{FF2B5EF4-FFF2-40B4-BE49-F238E27FC236}">
                <a16:creationId xmlns:a16="http://schemas.microsoft.com/office/drawing/2014/main" id="{CD9D6B0C-1606-4713-8254-83427DA5B5B4}"/>
              </a:ext>
            </a:extLst>
          </p:cNvPr>
          <p:cNvPicPr>
            <a:picLocks noChangeAspect="1"/>
          </p:cNvPicPr>
          <p:nvPr/>
        </p:nvPicPr>
        <p:blipFill>
          <a:blip r:embed="rId2"/>
          <a:stretch>
            <a:fillRect/>
          </a:stretch>
        </p:blipFill>
        <p:spPr>
          <a:xfrm>
            <a:off x="5621722" y="2608605"/>
            <a:ext cx="5930651" cy="3461995"/>
          </a:xfrm>
          <a:prstGeom prst="rect">
            <a:avLst/>
          </a:prstGeom>
        </p:spPr>
      </p:pic>
    </p:spTree>
    <p:extLst>
      <p:ext uri="{BB962C8B-B14F-4D97-AF65-F5344CB8AC3E}">
        <p14:creationId xmlns:p14="http://schemas.microsoft.com/office/powerpoint/2010/main" val="1112755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แทนหมายเลขสไลด์ 3">
            <a:extLst>
              <a:ext uri="{FF2B5EF4-FFF2-40B4-BE49-F238E27FC236}">
                <a16:creationId xmlns:a16="http://schemas.microsoft.com/office/drawing/2014/main" id="{F26D5AB5-3EC1-45D6-BAF2-5DFC164796B6}"/>
              </a:ext>
            </a:extLst>
          </p:cNvPr>
          <p:cNvSpPr>
            <a:spLocks noGrp="1"/>
          </p:cNvSpPr>
          <p:nvPr>
            <p:ph type="sldNum" sz="quarter" idx="12"/>
          </p:nvPr>
        </p:nvSpPr>
        <p:spPr/>
        <p:txBody>
          <a:bodyPr/>
          <a:lstStyle/>
          <a:p>
            <a:fld id="{D57F1E4F-1CFF-5643-939E-217C01CDF565}" type="slidenum">
              <a:rPr lang="en-US" smtClean="0">
                <a:latin typeface="Aparajita" panose="02020603050405020304" pitchFamily="18" charset="0"/>
                <a:cs typeface="Aparajita" panose="02020603050405020304" pitchFamily="18" charset="0"/>
              </a:rPr>
              <a:pPr/>
              <a:t>34</a:t>
            </a:fld>
            <a:endParaRPr lang="en-US" dirty="0">
              <a:latin typeface="Aparajita" panose="02020603050405020304" pitchFamily="18" charset="0"/>
              <a:cs typeface="Aparajita" panose="02020603050405020304" pitchFamily="18" charset="0"/>
            </a:endParaRPr>
          </a:p>
        </p:txBody>
      </p:sp>
      <p:sp>
        <p:nvSpPr>
          <p:cNvPr id="5" name="ชื่อเรื่อง 1">
            <a:extLst>
              <a:ext uri="{FF2B5EF4-FFF2-40B4-BE49-F238E27FC236}">
                <a16:creationId xmlns:a16="http://schemas.microsoft.com/office/drawing/2014/main" id="{33E8E07E-16B2-4579-AB32-7EDA468BB7F8}"/>
              </a:ext>
            </a:extLst>
          </p:cNvPr>
          <p:cNvSpPr>
            <a:spLocks noGrp="1"/>
          </p:cNvSpPr>
          <p:nvPr>
            <p:ph type="title"/>
          </p:nvPr>
        </p:nvSpPr>
        <p:spPr>
          <a:xfrm>
            <a:off x="0" y="559898"/>
            <a:ext cx="12192000" cy="613495"/>
          </a:xfrm>
        </p:spPr>
        <p:txBody>
          <a:bodyPr>
            <a:noAutofit/>
          </a:bodyPr>
          <a:lstStyle/>
          <a:p>
            <a:pPr algn="ctr"/>
            <a:r>
              <a:rPr lang="en-US" sz="3600" b="1" dirty="0">
                <a:solidFill>
                  <a:schemeClr val="tx1"/>
                </a:solidFill>
                <a:latin typeface="Aparajita" panose="02020603050405020304" pitchFamily="18" charset="0"/>
                <a:cs typeface="Aparajita" panose="02020603050405020304" pitchFamily="18" charset="0"/>
              </a:rPr>
              <a:t>System analysis of WQV-SD model (factor 2) </a:t>
            </a:r>
          </a:p>
        </p:txBody>
      </p:sp>
      <p:pic>
        <p:nvPicPr>
          <p:cNvPr id="8" name="รูปภาพ 7" descr="inflow">
            <a:extLst>
              <a:ext uri="{FF2B5EF4-FFF2-40B4-BE49-F238E27FC236}">
                <a16:creationId xmlns:a16="http://schemas.microsoft.com/office/drawing/2014/main" id="{8948D483-8C78-4B88-97B7-9F5E8A78D28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99064" y="2187739"/>
            <a:ext cx="3541051" cy="2375469"/>
          </a:xfrm>
          <a:prstGeom prst="rect">
            <a:avLst/>
          </a:prstGeom>
          <a:noFill/>
          <a:ln>
            <a:noFill/>
          </a:ln>
        </p:spPr>
      </p:pic>
      <p:pic>
        <p:nvPicPr>
          <p:cNvPr id="9" name="รูปภาพ 8" descr="water temperature">
            <a:extLst>
              <a:ext uri="{FF2B5EF4-FFF2-40B4-BE49-F238E27FC236}">
                <a16:creationId xmlns:a16="http://schemas.microsoft.com/office/drawing/2014/main" id="{895B4783-D196-4E9D-AC1A-57960C839E4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512140" y="2187740"/>
            <a:ext cx="3560556" cy="2384262"/>
          </a:xfrm>
          <a:prstGeom prst="rect">
            <a:avLst/>
          </a:prstGeom>
          <a:noFill/>
          <a:ln>
            <a:noFill/>
          </a:ln>
        </p:spPr>
      </p:pic>
      <p:pic>
        <p:nvPicPr>
          <p:cNvPr id="10" name="รูปภาพ 9">
            <a:extLst>
              <a:ext uri="{FF2B5EF4-FFF2-40B4-BE49-F238E27FC236}">
                <a16:creationId xmlns:a16="http://schemas.microsoft.com/office/drawing/2014/main" id="{5E0DAFD8-3967-4916-BEEF-BF1F66DF009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167103" y="2181300"/>
            <a:ext cx="3567218" cy="2384261"/>
          </a:xfrm>
          <a:prstGeom prst="rect">
            <a:avLst/>
          </a:prstGeom>
          <a:noFill/>
        </p:spPr>
      </p:pic>
    </p:spTree>
    <p:extLst>
      <p:ext uri="{BB962C8B-B14F-4D97-AF65-F5344CB8AC3E}">
        <p14:creationId xmlns:p14="http://schemas.microsoft.com/office/powerpoint/2010/main" val="3027392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8C526D03-7E27-4BF4-A7B7-AA15C40790CF}"/>
              </a:ext>
            </a:extLst>
          </p:cNvPr>
          <p:cNvSpPr>
            <a:spLocks noGrp="1"/>
          </p:cNvSpPr>
          <p:nvPr>
            <p:ph type="title"/>
          </p:nvPr>
        </p:nvSpPr>
        <p:spPr>
          <a:xfrm>
            <a:off x="1066800" y="688513"/>
            <a:ext cx="10058400" cy="600785"/>
          </a:xfrm>
        </p:spPr>
        <p:txBody>
          <a:bodyPr>
            <a:normAutofit fontScale="90000"/>
          </a:bodyPr>
          <a:lstStyle/>
          <a:p>
            <a:pPr algn="ctr"/>
            <a:r>
              <a:rPr lang="en-US" b="1" cap="small" dirty="0">
                <a:solidFill>
                  <a:schemeClr val="tx1"/>
                </a:solidFill>
                <a:latin typeface="+mn-lt"/>
                <a:cs typeface="Aparajita" panose="02020603050405020304" pitchFamily="18" charset="0"/>
              </a:rPr>
              <a:t>CONCLUSION</a:t>
            </a:r>
            <a:endParaRPr lang="en-US" dirty="0">
              <a:latin typeface="+mn-lt"/>
            </a:endParaRPr>
          </a:p>
        </p:txBody>
      </p:sp>
      <p:sp>
        <p:nvSpPr>
          <p:cNvPr id="3" name="ตัวแทนเนื้อหา 2">
            <a:extLst>
              <a:ext uri="{FF2B5EF4-FFF2-40B4-BE49-F238E27FC236}">
                <a16:creationId xmlns:a16="http://schemas.microsoft.com/office/drawing/2014/main" id="{44BC266A-B857-482B-B842-3C9B35CE93C9}"/>
              </a:ext>
            </a:extLst>
          </p:cNvPr>
          <p:cNvSpPr>
            <a:spLocks noGrp="1"/>
          </p:cNvSpPr>
          <p:nvPr>
            <p:ph idx="1"/>
          </p:nvPr>
        </p:nvSpPr>
        <p:spPr>
          <a:xfrm>
            <a:off x="911424" y="1484784"/>
            <a:ext cx="10779369" cy="5040560"/>
          </a:xfrm>
        </p:spPr>
        <p:txBody>
          <a:bodyPr>
            <a:noAutofit/>
          </a:bodyPr>
          <a:lstStyle/>
          <a:p>
            <a:r>
              <a:rPr lang="en-US" sz="2400" b="1" dirty="0">
                <a:solidFill>
                  <a:schemeClr val="tx1"/>
                </a:solidFill>
                <a:cs typeface="Aparajita" panose="02020603050405020304" pitchFamily="18" charset="0"/>
              </a:rPr>
              <a:t> </a:t>
            </a:r>
            <a:r>
              <a:rPr lang="en-US" sz="2400" dirty="0">
                <a:solidFill>
                  <a:schemeClr val="tx1"/>
                </a:solidFill>
                <a:cs typeface="Aparajita" panose="02020603050405020304" pitchFamily="18" charset="0"/>
              </a:rPr>
              <a:t>Water quality variations by spatial patterns could presented various periods of water quality by multivariate statistical analysis, moreover, this method could explain group of water quality variation in each part of land use</a:t>
            </a:r>
            <a:r>
              <a:rPr lang="th-TH" sz="2400" dirty="0">
                <a:solidFill>
                  <a:schemeClr val="tx1"/>
                </a:solidFill>
              </a:rPr>
              <a:t>. </a:t>
            </a:r>
            <a:endParaRPr lang="en-US" sz="2400" dirty="0">
              <a:solidFill>
                <a:schemeClr val="tx1"/>
              </a:solidFill>
            </a:endParaRPr>
          </a:p>
          <a:p>
            <a:r>
              <a:rPr lang="en-US" sz="2400" dirty="0">
                <a:solidFill>
                  <a:schemeClr val="tx1"/>
                </a:solidFill>
                <a:cs typeface="Aparajita" panose="02020603050405020304" pitchFamily="18" charset="0"/>
              </a:rPr>
              <a:t>Upstream zone should be consideration in area of industry and urbanization, midstream zone should be concentrate in area of economical urbanization and downstream zone should be management in area of agricultural land use as seasonal strategies</a:t>
            </a:r>
            <a:r>
              <a:rPr lang="th-TH" sz="2400" dirty="0">
                <a:solidFill>
                  <a:schemeClr val="tx1"/>
                </a:solidFill>
              </a:rPr>
              <a:t>. </a:t>
            </a:r>
            <a:endParaRPr lang="en-US" sz="2400" dirty="0">
              <a:solidFill>
                <a:schemeClr val="tx1"/>
              </a:solidFill>
            </a:endParaRPr>
          </a:p>
          <a:p>
            <a:r>
              <a:rPr lang="en-US" sz="2400" dirty="0">
                <a:solidFill>
                  <a:schemeClr val="tx1"/>
                </a:solidFill>
                <a:cs typeface="Aparajita" panose="02020603050405020304" pitchFamily="18" charset="0"/>
              </a:rPr>
              <a:t>Rainy season, rainfall and level of water are main cause of organic pollutants from land surface to river surface both of rural and urban area</a:t>
            </a:r>
            <a:r>
              <a:rPr lang="th-TH" sz="2400" dirty="0">
                <a:solidFill>
                  <a:schemeClr val="tx1"/>
                </a:solidFill>
              </a:rPr>
              <a:t>. </a:t>
            </a:r>
            <a:r>
              <a:rPr lang="en-US" sz="2400" dirty="0">
                <a:solidFill>
                  <a:schemeClr val="tx1"/>
                </a:solidFill>
                <a:cs typeface="Aparajita" panose="02020603050405020304" pitchFamily="18" charset="0"/>
              </a:rPr>
              <a:t>Pollutants and waste controlling in these areas may be could reduce water quality degradation</a:t>
            </a:r>
            <a:r>
              <a:rPr lang="th-TH" sz="2400" dirty="0">
                <a:solidFill>
                  <a:schemeClr val="tx1"/>
                </a:solidFill>
              </a:rPr>
              <a:t>. </a:t>
            </a:r>
            <a:r>
              <a:rPr lang="en-US" sz="2400" dirty="0">
                <a:solidFill>
                  <a:schemeClr val="tx1"/>
                </a:solidFill>
                <a:cs typeface="Aparajita" panose="02020603050405020304" pitchFamily="18" charset="0"/>
              </a:rPr>
              <a:t>For example, sufficiently construct waste water treatment plant in urbanization, wastewater discharge controlling from industry and agricultural area restricting</a:t>
            </a:r>
            <a:r>
              <a:rPr lang="th-TH" sz="2400" dirty="0">
                <a:solidFill>
                  <a:schemeClr val="tx1"/>
                </a:solidFill>
              </a:rPr>
              <a:t>.          </a:t>
            </a:r>
            <a:endParaRPr lang="en-US" sz="2400" b="1" dirty="0">
              <a:solidFill>
                <a:schemeClr val="tx1"/>
              </a:solidFill>
              <a:cs typeface="Aparajita" panose="02020603050405020304" pitchFamily="18" charset="0"/>
            </a:endParaRPr>
          </a:p>
          <a:p>
            <a:endParaRPr lang="en-US" sz="2400" dirty="0">
              <a:solidFill>
                <a:schemeClr val="tx1"/>
              </a:solidFill>
              <a:cs typeface="Aparajita" panose="02020603050405020304" pitchFamily="18" charset="0"/>
            </a:endParaRPr>
          </a:p>
        </p:txBody>
      </p:sp>
      <p:sp>
        <p:nvSpPr>
          <p:cNvPr id="4" name="ตัวแทนหมายเลขสไลด์ 3">
            <a:extLst>
              <a:ext uri="{FF2B5EF4-FFF2-40B4-BE49-F238E27FC236}">
                <a16:creationId xmlns:a16="http://schemas.microsoft.com/office/drawing/2014/main" id="{1D013638-5B47-44E0-A28C-417B245093C6}"/>
              </a:ext>
            </a:extLst>
          </p:cNvPr>
          <p:cNvSpPr>
            <a:spLocks noGrp="1"/>
          </p:cNvSpPr>
          <p:nvPr>
            <p:ph type="sldNum" sz="quarter" idx="12"/>
          </p:nvPr>
        </p:nvSpPr>
        <p:spPr/>
        <p:txBody>
          <a:bodyPr/>
          <a:lstStyle/>
          <a:p>
            <a:fld id="{D57F1E4F-1CFF-5643-939E-217C01CDF565}" type="slidenum">
              <a:rPr lang="en-US" smtClean="0"/>
              <a:pPr/>
              <a:t>35</a:t>
            </a:fld>
            <a:endParaRPr lang="en-US" dirty="0"/>
          </a:p>
        </p:txBody>
      </p:sp>
    </p:spTree>
    <p:extLst>
      <p:ext uri="{BB962C8B-B14F-4D97-AF65-F5344CB8AC3E}">
        <p14:creationId xmlns:p14="http://schemas.microsoft.com/office/powerpoint/2010/main" val="193424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2EA25-2C0E-6244-9FD8-D42D40D3718C}"/>
              </a:ext>
            </a:extLst>
          </p:cNvPr>
          <p:cNvSpPr>
            <a:spLocks noGrp="1"/>
          </p:cNvSpPr>
          <p:nvPr>
            <p:ph type="title"/>
          </p:nvPr>
        </p:nvSpPr>
        <p:spPr>
          <a:xfrm>
            <a:off x="0" y="980728"/>
            <a:ext cx="12192000" cy="792088"/>
          </a:xfrm>
        </p:spPr>
        <p:txBody>
          <a:bodyPr>
            <a:normAutofit/>
          </a:bodyPr>
          <a:lstStyle/>
          <a:p>
            <a:pPr algn="ctr"/>
            <a:r>
              <a:rPr lang="en-US" sz="4100" b="1" dirty="0">
                <a:latin typeface="+mn-lt"/>
              </a:rPr>
              <a:t>Multidisciplinary studies in wastes management </a:t>
            </a:r>
            <a:endParaRPr lang="th-TH" sz="4100" b="1" dirty="0">
              <a:latin typeface="+mn-lt"/>
            </a:endParaRPr>
          </a:p>
        </p:txBody>
      </p:sp>
      <p:sp>
        <p:nvSpPr>
          <p:cNvPr id="5" name="TextBox 4">
            <a:extLst>
              <a:ext uri="{FF2B5EF4-FFF2-40B4-BE49-F238E27FC236}">
                <a16:creationId xmlns:a16="http://schemas.microsoft.com/office/drawing/2014/main" id="{0B176A35-BDA5-258B-8E88-DE8E0E0A931B}"/>
              </a:ext>
            </a:extLst>
          </p:cNvPr>
          <p:cNvSpPr txBox="1"/>
          <p:nvPr/>
        </p:nvSpPr>
        <p:spPr>
          <a:xfrm>
            <a:off x="407368" y="2780928"/>
            <a:ext cx="11377264" cy="954107"/>
          </a:xfrm>
          <a:prstGeom prst="rect">
            <a:avLst/>
          </a:prstGeom>
          <a:noFill/>
        </p:spPr>
        <p:txBody>
          <a:bodyPr wrap="square">
            <a:spAutoFit/>
          </a:bodyPr>
          <a:lstStyle/>
          <a:p>
            <a:pPr algn="ctr"/>
            <a:r>
              <a:rPr lang="en-US" b="1" dirty="0">
                <a:effectLst/>
                <a:latin typeface="Times New Roman" panose="02020603050405020304" pitchFamily="18" charset="0"/>
                <a:ea typeface="Calibri" panose="020F0502020204030204" pitchFamily="34" charset="0"/>
                <a:cs typeface="Vrinda" panose="020B0502040204020203" pitchFamily="34" charset="0"/>
              </a:rPr>
              <a:t>BIOMASS FUEL POTENTIAL FROM AGRICULTURAL PRODUCT WASTES IN SOUTHERN BORDER PROVINCES, THAILAND </a:t>
            </a:r>
            <a:endParaRPr lang="en-US" dirty="0">
              <a:effectLst/>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2607743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2A581-0A3A-1C11-D01A-0FB3B3AFC44F}"/>
              </a:ext>
            </a:extLst>
          </p:cNvPr>
          <p:cNvSpPr>
            <a:spLocks noGrp="1"/>
          </p:cNvSpPr>
          <p:nvPr>
            <p:ph type="title"/>
          </p:nvPr>
        </p:nvSpPr>
        <p:spPr/>
        <p:txBody>
          <a:bodyPr/>
          <a:lstStyle/>
          <a:p>
            <a:endParaRPr lang="th-TH"/>
          </a:p>
        </p:txBody>
      </p:sp>
      <p:sp>
        <p:nvSpPr>
          <p:cNvPr id="3" name="Content Placeholder 2">
            <a:extLst>
              <a:ext uri="{FF2B5EF4-FFF2-40B4-BE49-F238E27FC236}">
                <a16:creationId xmlns:a16="http://schemas.microsoft.com/office/drawing/2014/main" id="{3E9F4A68-BBA5-4A51-718B-A7DF4CDC09D0}"/>
              </a:ext>
            </a:extLst>
          </p:cNvPr>
          <p:cNvSpPr>
            <a:spLocks noGrp="1"/>
          </p:cNvSpPr>
          <p:nvPr>
            <p:ph idx="1"/>
          </p:nvPr>
        </p:nvSpPr>
        <p:spPr/>
        <p:txBody>
          <a:bodyPr/>
          <a:lstStyle/>
          <a:p>
            <a:endParaRPr lang="th-TH"/>
          </a:p>
        </p:txBody>
      </p:sp>
      <p:pic>
        <p:nvPicPr>
          <p:cNvPr id="4" name="Picture 3" descr="Diagram&#10;&#10;Description automatically generated">
            <a:extLst>
              <a:ext uri="{FF2B5EF4-FFF2-40B4-BE49-F238E27FC236}">
                <a16:creationId xmlns:a16="http://schemas.microsoft.com/office/drawing/2014/main" id="{B91458B3-4D57-60C9-2B4C-ADC78206E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182" y="352298"/>
            <a:ext cx="11150294" cy="6173046"/>
          </a:xfrm>
          <a:prstGeom prst="rect">
            <a:avLst/>
          </a:prstGeom>
        </p:spPr>
      </p:pic>
    </p:spTree>
    <p:extLst>
      <p:ext uri="{BB962C8B-B14F-4D97-AF65-F5344CB8AC3E}">
        <p14:creationId xmlns:p14="http://schemas.microsoft.com/office/powerpoint/2010/main" val="36430802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1B3E93-9440-B487-272E-DD9B35F2705D}"/>
              </a:ext>
            </a:extLst>
          </p:cNvPr>
          <p:cNvPicPr>
            <a:picLocks noChangeAspect="1"/>
          </p:cNvPicPr>
          <p:nvPr/>
        </p:nvPicPr>
        <p:blipFill>
          <a:blip r:embed="rId2"/>
          <a:stretch>
            <a:fillRect/>
          </a:stretch>
        </p:blipFill>
        <p:spPr>
          <a:xfrm>
            <a:off x="5592771" y="525796"/>
            <a:ext cx="6581178" cy="5927540"/>
          </a:xfrm>
          <a:prstGeom prst="rect">
            <a:avLst/>
          </a:prstGeom>
        </p:spPr>
      </p:pic>
      <p:pic>
        <p:nvPicPr>
          <p:cNvPr id="4" name="Picture 3">
            <a:extLst>
              <a:ext uri="{FF2B5EF4-FFF2-40B4-BE49-F238E27FC236}">
                <a16:creationId xmlns:a16="http://schemas.microsoft.com/office/drawing/2014/main" id="{023FF213-48D1-BB09-671D-6461036E68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68" y="525796"/>
            <a:ext cx="5927540" cy="5927540"/>
          </a:xfrm>
          <a:prstGeom prst="rect">
            <a:avLst/>
          </a:prstGeom>
        </p:spPr>
      </p:pic>
    </p:spTree>
    <p:extLst>
      <p:ext uri="{BB962C8B-B14F-4D97-AF65-F5344CB8AC3E}">
        <p14:creationId xmlns:p14="http://schemas.microsoft.com/office/powerpoint/2010/main" val="2888295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1A72FF2-85A6-CD2E-CDF4-879FD9224B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5480" y="659692"/>
            <a:ext cx="9361040" cy="5538615"/>
          </a:xfrm>
        </p:spPr>
      </p:pic>
    </p:spTree>
    <p:extLst>
      <p:ext uri="{BB962C8B-B14F-4D97-AF65-F5344CB8AC3E}">
        <p14:creationId xmlns:p14="http://schemas.microsoft.com/office/powerpoint/2010/main" val="3451713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99F2682-9BF5-3B8D-4555-5CED61154BB2}"/>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5236" t="34017" r="15550"/>
          <a:stretch/>
        </p:blipFill>
        <p:spPr>
          <a:xfrm>
            <a:off x="6137963" y="163016"/>
            <a:ext cx="2428008" cy="2441478"/>
          </a:xfrm>
        </p:spPr>
      </p:pic>
      <p:pic>
        <p:nvPicPr>
          <p:cNvPr id="7" name="Picture 6">
            <a:extLst>
              <a:ext uri="{FF2B5EF4-FFF2-40B4-BE49-F238E27FC236}">
                <a16:creationId xmlns:a16="http://schemas.microsoft.com/office/drawing/2014/main" id="{650C7042-ADB7-719B-41F7-47F07FAA17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3832" y="2780927"/>
            <a:ext cx="3982139" cy="3982139"/>
          </a:xfrm>
          <a:prstGeom prst="rect">
            <a:avLst/>
          </a:prstGeom>
        </p:spPr>
      </p:pic>
      <p:pic>
        <p:nvPicPr>
          <p:cNvPr id="10" name="Picture 9">
            <a:extLst>
              <a:ext uri="{FF2B5EF4-FFF2-40B4-BE49-F238E27FC236}">
                <a16:creationId xmlns:a16="http://schemas.microsoft.com/office/drawing/2014/main" id="{F0078405-083A-7738-C089-577AF1FC1CF5}"/>
              </a:ext>
            </a:extLst>
          </p:cNvPr>
          <p:cNvPicPr>
            <a:picLocks noChangeAspect="1"/>
          </p:cNvPicPr>
          <p:nvPr/>
        </p:nvPicPr>
        <p:blipFill>
          <a:blip r:embed="rId4"/>
          <a:stretch>
            <a:fillRect/>
          </a:stretch>
        </p:blipFill>
        <p:spPr>
          <a:xfrm>
            <a:off x="8768896" y="163016"/>
            <a:ext cx="3231760" cy="2424819"/>
          </a:xfrm>
          <a:prstGeom prst="rect">
            <a:avLst/>
          </a:prstGeom>
        </p:spPr>
      </p:pic>
      <p:pic>
        <p:nvPicPr>
          <p:cNvPr id="11" name="Picture 10">
            <a:extLst>
              <a:ext uri="{FF2B5EF4-FFF2-40B4-BE49-F238E27FC236}">
                <a16:creationId xmlns:a16="http://schemas.microsoft.com/office/drawing/2014/main" id="{CB6A66C8-8AD2-EC6D-BF0B-BBBC6B2A5B1C}"/>
              </a:ext>
            </a:extLst>
          </p:cNvPr>
          <p:cNvPicPr>
            <a:picLocks noChangeAspect="1"/>
          </p:cNvPicPr>
          <p:nvPr/>
        </p:nvPicPr>
        <p:blipFill>
          <a:blip r:embed="rId5"/>
          <a:stretch>
            <a:fillRect/>
          </a:stretch>
        </p:blipFill>
        <p:spPr>
          <a:xfrm>
            <a:off x="8760831" y="2780928"/>
            <a:ext cx="3234490" cy="2424818"/>
          </a:xfrm>
          <a:prstGeom prst="rect">
            <a:avLst/>
          </a:prstGeom>
        </p:spPr>
      </p:pic>
      <p:sp>
        <p:nvSpPr>
          <p:cNvPr id="12" name="TextBox 11">
            <a:extLst>
              <a:ext uri="{FF2B5EF4-FFF2-40B4-BE49-F238E27FC236}">
                <a16:creationId xmlns:a16="http://schemas.microsoft.com/office/drawing/2014/main" id="{65A79547-BC34-90D9-0DA4-1111FF2B8F99}"/>
              </a:ext>
            </a:extLst>
          </p:cNvPr>
          <p:cNvSpPr txBox="1"/>
          <p:nvPr/>
        </p:nvSpPr>
        <p:spPr>
          <a:xfrm>
            <a:off x="839416" y="5517232"/>
            <a:ext cx="2835487" cy="523220"/>
          </a:xfrm>
          <a:prstGeom prst="rect">
            <a:avLst/>
          </a:prstGeom>
          <a:noFill/>
        </p:spPr>
        <p:txBody>
          <a:bodyPr wrap="square" rtlCol="0">
            <a:spAutoFit/>
          </a:bodyPr>
          <a:lstStyle/>
          <a:p>
            <a:pPr algn="ctr"/>
            <a:r>
              <a:rPr lang="en-US" b="1" dirty="0"/>
              <a:t>Wastes issues</a:t>
            </a:r>
            <a:endParaRPr lang="th-TH" b="1" dirty="0"/>
          </a:p>
        </p:txBody>
      </p:sp>
      <p:pic>
        <p:nvPicPr>
          <p:cNvPr id="23" name="Picture 22">
            <a:extLst>
              <a:ext uri="{FF2B5EF4-FFF2-40B4-BE49-F238E27FC236}">
                <a16:creationId xmlns:a16="http://schemas.microsoft.com/office/drawing/2014/main" id="{53C0D200-F21B-760B-BA08-AC3D0B711734}"/>
              </a:ext>
            </a:extLst>
          </p:cNvPr>
          <p:cNvPicPr>
            <a:picLocks noChangeAspect="1"/>
          </p:cNvPicPr>
          <p:nvPr/>
        </p:nvPicPr>
        <p:blipFill>
          <a:blip r:embed="rId6"/>
          <a:stretch>
            <a:fillRect/>
          </a:stretch>
        </p:blipFill>
        <p:spPr>
          <a:xfrm>
            <a:off x="129509" y="61797"/>
            <a:ext cx="5906992" cy="3626024"/>
          </a:xfrm>
          <a:prstGeom prst="rect">
            <a:avLst/>
          </a:prstGeom>
        </p:spPr>
      </p:pic>
    </p:spTree>
    <p:extLst>
      <p:ext uri="{BB962C8B-B14F-4D97-AF65-F5344CB8AC3E}">
        <p14:creationId xmlns:p14="http://schemas.microsoft.com/office/powerpoint/2010/main" val="3681786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1F4DE9-D087-CE62-16C7-4A6A31BFEA33}"/>
              </a:ext>
            </a:extLst>
          </p:cNvPr>
          <p:cNvPicPr>
            <a:picLocks noChangeAspect="1"/>
          </p:cNvPicPr>
          <p:nvPr/>
        </p:nvPicPr>
        <p:blipFill rotWithShape="1">
          <a:blip r:embed="rId2"/>
          <a:srcRect r="52354"/>
          <a:stretch/>
        </p:blipFill>
        <p:spPr>
          <a:xfrm>
            <a:off x="0" y="116632"/>
            <a:ext cx="5159896" cy="6652770"/>
          </a:xfrm>
          <a:prstGeom prst="rect">
            <a:avLst/>
          </a:prstGeom>
        </p:spPr>
      </p:pic>
      <p:graphicFrame>
        <p:nvGraphicFramePr>
          <p:cNvPr id="6" name="Table 5">
            <a:extLst>
              <a:ext uri="{FF2B5EF4-FFF2-40B4-BE49-F238E27FC236}">
                <a16:creationId xmlns:a16="http://schemas.microsoft.com/office/drawing/2014/main" id="{8FE2FF51-188F-0609-4EEA-DA4116907C52}"/>
              </a:ext>
            </a:extLst>
          </p:cNvPr>
          <p:cNvGraphicFramePr>
            <a:graphicFrameLocks noGrp="1"/>
          </p:cNvGraphicFramePr>
          <p:nvPr>
            <p:extLst>
              <p:ext uri="{D42A27DB-BD31-4B8C-83A1-F6EECF244321}">
                <p14:modId xmlns:p14="http://schemas.microsoft.com/office/powerpoint/2010/main" val="1404274852"/>
              </p:ext>
            </p:extLst>
          </p:nvPr>
        </p:nvGraphicFramePr>
        <p:xfrm>
          <a:off x="5159896" y="100153"/>
          <a:ext cx="6912769" cy="6471492"/>
        </p:xfrm>
        <a:graphic>
          <a:graphicData uri="http://schemas.openxmlformats.org/drawingml/2006/table">
            <a:tbl>
              <a:tblPr firstRow="1" firstCol="1" bandRow="1">
                <a:tableStyleId>{5C22544A-7EE6-4342-B048-85BDC9FD1C3A}</a:tableStyleId>
              </a:tblPr>
              <a:tblGrid>
                <a:gridCol w="1764575">
                  <a:extLst>
                    <a:ext uri="{9D8B030D-6E8A-4147-A177-3AD203B41FA5}">
                      <a16:colId xmlns:a16="http://schemas.microsoft.com/office/drawing/2014/main" val="2958466069"/>
                    </a:ext>
                  </a:extLst>
                </a:gridCol>
                <a:gridCol w="1706969">
                  <a:extLst>
                    <a:ext uri="{9D8B030D-6E8A-4147-A177-3AD203B41FA5}">
                      <a16:colId xmlns:a16="http://schemas.microsoft.com/office/drawing/2014/main" val="2384611868"/>
                    </a:ext>
                  </a:extLst>
                </a:gridCol>
                <a:gridCol w="1763059">
                  <a:extLst>
                    <a:ext uri="{9D8B030D-6E8A-4147-A177-3AD203B41FA5}">
                      <a16:colId xmlns:a16="http://schemas.microsoft.com/office/drawing/2014/main" val="952607997"/>
                    </a:ext>
                  </a:extLst>
                </a:gridCol>
                <a:gridCol w="1678166">
                  <a:extLst>
                    <a:ext uri="{9D8B030D-6E8A-4147-A177-3AD203B41FA5}">
                      <a16:colId xmlns:a16="http://schemas.microsoft.com/office/drawing/2014/main" val="2986705480"/>
                    </a:ext>
                  </a:extLst>
                </a:gridCol>
              </a:tblGrid>
              <a:tr h="977793">
                <a:tc>
                  <a:txBody>
                    <a:bodyPr/>
                    <a:lstStyle/>
                    <a:p>
                      <a:pPr algn="ctr">
                        <a:tabLst>
                          <a:tab pos="630555" algn="l"/>
                          <a:tab pos="630555" algn="l"/>
                        </a:tabLst>
                      </a:pPr>
                      <a:r>
                        <a:rPr lang="en-US" sz="2400" dirty="0">
                          <a:effectLst/>
                          <a:latin typeface="Times New Roman" panose="02020603050405020304" pitchFamily="18" charset="0"/>
                          <a:cs typeface="Times New Roman" panose="02020603050405020304" pitchFamily="18" charset="0"/>
                        </a:rPr>
                        <a:t>Waste pellets Type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46669" marR="146669" marT="0" marB="0"/>
                </a:tc>
                <a:tc>
                  <a:txBody>
                    <a:bodyPr/>
                    <a:lstStyle/>
                    <a:p>
                      <a:pPr algn="ctr">
                        <a:tabLst>
                          <a:tab pos="630555" algn="l"/>
                          <a:tab pos="630555" algn="l"/>
                        </a:tabLst>
                      </a:pPr>
                      <a:r>
                        <a:rPr lang="en-US" sz="2400">
                          <a:effectLst/>
                          <a:latin typeface="Times New Roman" panose="02020603050405020304" pitchFamily="18" charset="0"/>
                          <a:cs typeface="Times New Roman" panose="02020603050405020304" pitchFamily="18" charset="0"/>
                        </a:rPr>
                        <a:t>Fixed carbon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46669" marR="146669" marT="0" marB="0"/>
                </a:tc>
                <a:tc>
                  <a:txBody>
                    <a:bodyPr/>
                    <a:lstStyle/>
                    <a:p>
                      <a:pPr algn="ctr">
                        <a:tabLst>
                          <a:tab pos="630555" algn="l"/>
                          <a:tab pos="630555" algn="l"/>
                        </a:tabLst>
                      </a:pPr>
                      <a:r>
                        <a:rPr lang="en-US" sz="2400">
                          <a:effectLst/>
                          <a:latin typeface="Times New Roman" panose="02020603050405020304" pitchFamily="18" charset="0"/>
                          <a:cs typeface="Times New Roman" panose="02020603050405020304" pitchFamily="18" charset="0"/>
                        </a:rPr>
                        <a:t>Ash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46669" marR="146669" marT="0" marB="0"/>
                </a:tc>
                <a:tc>
                  <a:txBody>
                    <a:bodyPr/>
                    <a:lstStyle/>
                    <a:p>
                      <a:pPr algn="ctr">
                        <a:tabLst>
                          <a:tab pos="630555" algn="l"/>
                          <a:tab pos="630555" algn="l"/>
                        </a:tabLst>
                      </a:pPr>
                      <a:r>
                        <a:rPr lang="en-US" sz="2400">
                          <a:effectLst/>
                          <a:latin typeface="Times New Roman" panose="02020603050405020304" pitchFamily="18" charset="0"/>
                          <a:cs typeface="Times New Roman" panose="02020603050405020304" pitchFamily="18" charset="0"/>
                        </a:rPr>
                        <a:t>Heating value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46669" marR="146669" marT="0" marB="0"/>
                </a:tc>
                <a:extLst>
                  <a:ext uri="{0D108BD9-81ED-4DB2-BD59-A6C34878D82A}">
                    <a16:rowId xmlns:a16="http://schemas.microsoft.com/office/drawing/2014/main" val="3637962035"/>
                  </a:ext>
                </a:extLst>
              </a:tr>
              <a:tr h="977793">
                <a:tc>
                  <a:txBody>
                    <a:bodyPr/>
                    <a:lstStyle/>
                    <a:p>
                      <a:pPr algn="l">
                        <a:tabLst>
                          <a:tab pos="630555" algn="l"/>
                          <a:tab pos="630555" algn="l"/>
                        </a:tabLst>
                      </a:pPr>
                      <a:r>
                        <a:rPr lang="en-US" sz="2400" dirty="0">
                          <a:effectLst/>
                          <a:latin typeface="Times New Roman" panose="02020603050405020304" pitchFamily="18" charset="0"/>
                          <a:cs typeface="Times New Roman" panose="02020603050405020304" pitchFamily="18" charset="0"/>
                        </a:rPr>
                        <a:t>Para rubber wood</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46669" marR="146669" marT="0" marB="0" anchor="ctr"/>
                </a:tc>
                <a:tc>
                  <a:txBody>
                    <a:bodyPr/>
                    <a:lstStyle/>
                    <a:p>
                      <a:pPr algn="l">
                        <a:tabLst>
                          <a:tab pos="630555" algn="l"/>
                          <a:tab pos="630555" algn="l"/>
                        </a:tabLst>
                      </a:pPr>
                      <a:r>
                        <a:rPr lang="th-TH" sz="2400" dirty="0">
                          <a:effectLst/>
                          <a:latin typeface="Times New Roman" panose="02020603050405020304" pitchFamily="18" charset="0"/>
                        </a:rPr>
                        <a:t>14.73</a:t>
                      </a:r>
                      <a:r>
                        <a:rPr lang="en-US" sz="2400" dirty="0">
                          <a:effectLst/>
                          <a:latin typeface="Times New Roman" panose="02020603050405020304" pitchFamily="18" charset="0"/>
                          <a:cs typeface="Times New Roman" panose="02020603050405020304" pitchFamily="18" charset="0"/>
                        </a:rPr>
                        <a:t>±</a:t>
                      </a:r>
                      <a:r>
                        <a:rPr lang="th-TH" sz="2400" dirty="0">
                          <a:effectLst/>
                          <a:latin typeface="Times New Roman" panose="02020603050405020304" pitchFamily="18" charset="0"/>
                        </a:rPr>
                        <a:t>0.52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46669" marR="146669" marT="0" marB="0" anchor="ctr"/>
                </a:tc>
                <a:tc>
                  <a:txBody>
                    <a:bodyPr/>
                    <a:lstStyle/>
                    <a:p>
                      <a:pPr algn="l">
                        <a:tabLst>
                          <a:tab pos="630555" algn="l"/>
                          <a:tab pos="630555" algn="l"/>
                        </a:tabLst>
                      </a:pPr>
                      <a:r>
                        <a:rPr lang="th-TH" sz="2400" dirty="0">
                          <a:effectLst/>
                          <a:latin typeface="Times New Roman" panose="02020603050405020304" pitchFamily="18" charset="0"/>
                        </a:rPr>
                        <a:t>1.40</a:t>
                      </a:r>
                      <a:r>
                        <a:rPr lang="en-US" sz="2400" dirty="0">
                          <a:effectLst/>
                          <a:latin typeface="Times New Roman" panose="02020603050405020304" pitchFamily="18" charset="0"/>
                          <a:cs typeface="Times New Roman" panose="02020603050405020304" pitchFamily="18" charset="0"/>
                        </a:rPr>
                        <a:t>±</a:t>
                      </a:r>
                      <a:r>
                        <a:rPr lang="th-TH" sz="2400" dirty="0">
                          <a:effectLst/>
                          <a:latin typeface="Times New Roman" panose="02020603050405020304" pitchFamily="18" charset="0"/>
                        </a:rPr>
                        <a:t>0.02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46669" marR="146669" marT="0" marB="0" anchor="ctr"/>
                </a:tc>
                <a:tc>
                  <a:txBody>
                    <a:bodyPr/>
                    <a:lstStyle/>
                    <a:p>
                      <a:pPr algn="l">
                        <a:tabLst>
                          <a:tab pos="630555" algn="l"/>
                          <a:tab pos="630555" algn="l"/>
                        </a:tabLst>
                      </a:pPr>
                      <a:r>
                        <a:rPr lang="th-TH" sz="2400" dirty="0">
                          <a:effectLst/>
                          <a:latin typeface="Times New Roman" panose="02020603050405020304" pitchFamily="18" charset="0"/>
                        </a:rPr>
                        <a:t>4</a:t>
                      </a:r>
                      <a:r>
                        <a:rPr lang="en-US" sz="2400" dirty="0">
                          <a:effectLst/>
                          <a:latin typeface="Times New Roman" panose="02020603050405020304" pitchFamily="18" charset="0"/>
                          <a:cs typeface="Times New Roman" panose="02020603050405020304" pitchFamily="18" charset="0"/>
                        </a:rPr>
                        <a:t>,039±64</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46669" marR="146669" marT="0" marB="0" anchor="ctr"/>
                </a:tc>
                <a:extLst>
                  <a:ext uri="{0D108BD9-81ED-4DB2-BD59-A6C34878D82A}">
                    <a16:rowId xmlns:a16="http://schemas.microsoft.com/office/drawing/2014/main" val="1756918018"/>
                  </a:ext>
                </a:extLst>
              </a:tr>
              <a:tr h="325931">
                <a:tc>
                  <a:txBody>
                    <a:bodyPr/>
                    <a:lstStyle/>
                    <a:p>
                      <a:pPr algn="l">
                        <a:tabLst>
                          <a:tab pos="630555" algn="l"/>
                          <a:tab pos="630555" algn="l"/>
                        </a:tabLst>
                      </a:pPr>
                      <a:r>
                        <a:rPr lang="en-US" sz="2400">
                          <a:effectLst/>
                          <a:latin typeface="Times New Roman" panose="02020603050405020304" pitchFamily="18" charset="0"/>
                          <a:cs typeface="Times New Roman" panose="02020603050405020304" pitchFamily="18" charset="0"/>
                        </a:rPr>
                        <a:t>bagasse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46669" marR="146669" marT="0" marB="0" anchor="ctr"/>
                </a:tc>
                <a:tc>
                  <a:txBody>
                    <a:bodyPr/>
                    <a:lstStyle/>
                    <a:p>
                      <a:pPr algn="l">
                        <a:tabLst>
                          <a:tab pos="630555" algn="l"/>
                          <a:tab pos="630555" algn="l"/>
                        </a:tabLst>
                      </a:pPr>
                      <a:r>
                        <a:rPr lang="en-US" sz="2400" dirty="0">
                          <a:effectLst/>
                          <a:latin typeface="Times New Roman" panose="02020603050405020304" pitchFamily="18" charset="0"/>
                          <a:cs typeface="Times New Roman" panose="02020603050405020304" pitchFamily="18" charset="0"/>
                        </a:rPr>
                        <a:t>12.74±0.17</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46669" marR="146669" marT="0" marB="0" anchor="ctr"/>
                </a:tc>
                <a:tc>
                  <a:txBody>
                    <a:bodyPr/>
                    <a:lstStyle/>
                    <a:p>
                      <a:pPr algn="l">
                        <a:tabLst>
                          <a:tab pos="630555" algn="l"/>
                          <a:tab pos="630555" algn="l"/>
                        </a:tabLst>
                      </a:pPr>
                      <a:r>
                        <a:rPr lang="en-US" sz="2400">
                          <a:effectLst/>
                          <a:latin typeface="Times New Roman" panose="02020603050405020304" pitchFamily="18" charset="0"/>
                          <a:cs typeface="Times New Roman" panose="02020603050405020304" pitchFamily="18" charset="0"/>
                        </a:rPr>
                        <a:t>0.72±0.04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46669" marR="146669" marT="0" marB="0" anchor="ctr"/>
                </a:tc>
                <a:tc>
                  <a:txBody>
                    <a:bodyPr/>
                    <a:lstStyle/>
                    <a:p>
                      <a:pPr algn="l">
                        <a:tabLst>
                          <a:tab pos="630555" algn="l"/>
                          <a:tab pos="630555" algn="l"/>
                        </a:tabLst>
                      </a:pPr>
                      <a:r>
                        <a:rPr lang="en-US" sz="2400">
                          <a:effectLst/>
                          <a:latin typeface="Times New Roman" panose="02020603050405020304" pitchFamily="18" charset="0"/>
                          <a:cs typeface="Times New Roman" panose="02020603050405020304" pitchFamily="18" charset="0"/>
                        </a:rPr>
                        <a:t>3,618±18</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46669" marR="146669" marT="0" marB="0" anchor="ctr"/>
                </a:tc>
                <a:extLst>
                  <a:ext uri="{0D108BD9-81ED-4DB2-BD59-A6C34878D82A}">
                    <a16:rowId xmlns:a16="http://schemas.microsoft.com/office/drawing/2014/main" val="4216881100"/>
                  </a:ext>
                </a:extLst>
              </a:tr>
              <a:tr h="651862">
                <a:tc>
                  <a:txBody>
                    <a:bodyPr/>
                    <a:lstStyle/>
                    <a:p>
                      <a:pPr algn="l">
                        <a:tabLst>
                          <a:tab pos="630555" algn="l"/>
                          <a:tab pos="630555" algn="l"/>
                        </a:tabLst>
                      </a:pPr>
                      <a:r>
                        <a:rPr lang="en-US" sz="2400">
                          <a:effectLst/>
                          <a:latin typeface="Times New Roman" panose="02020603050405020304" pitchFamily="18" charset="0"/>
                          <a:cs typeface="Times New Roman" panose="02020603050405020304" pitchFamily="18" charset="0"/>
                        </a:rPr>
                        <a:t>rice husks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46669" marR="146669" marT="0" marB="0" anchor="ctr"/>
                </a:tc>
                <a:tc>
                  <a:txBody>
                    <a:bodyPr/>
                    <a:lstStyle/>
                    <a:p>
                      <a:pPr algn="l">
                        <a:tabLst>
                          <a:tab pos="630555" algn="l"/>
                          <a:tab pos="630555" algn="l"/>
                        </a:tabLst>
                      </a:pPr>
                      <a:r>
                        <a:rPr lang="en-US" sz="2400" dirty="0">
                          <a:effectLst/>
                          <a:latin typeface="Times New Roman" panose="02020603050405020304" pitchFamily="18" charset="0"/>
                          <a:cs typeface="Times New Roman" panose="02020603050405020304" pitchFamily="18" charset="0"/>
                        </a:rPr>
                        <a:t>14.50±0.09</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46669" marR="146669" marT="0" marB="0" anchor="ctr"/>
                </a:tc>
                <a:tc>
                  <a:txBody>
                    <a:bodyPr/>
                    <a:lstStyle/>
                    <a:p>
                      <a:pPr algn="l">
                        <a:tabLst>
                          <a:tab pos="630555" algn="l"/>
                          <a:tab pos="630555" algn="l"/>
                        </a:tabLst>
                      </a:pPr>
                      <a:r>
                        <a:rPr lang="en-US" sz="2400">
                          <a:effectLst/>
                          <a:latin typeface="Times New Roman" panose="02020603050405020304" pitchFamily="18" charset="0"/>
                          <a:cs typeface="Times New Roman" panose="02020603050405020304" pitchFamily="18" charset="0"/>
                        </a:rPr>
                        <a:t>13.21±0.00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46669" marR="146669" marT="0" marB="0" anchor="ctr"/>
                </a:tc>
                <a:tc>
                  <a:txBody>
                    <a:bodyPr/>
                    <a:lstStyle/>
                    <a:p>
                      <a:pPr algn="l">
                        <a:tabLst>
                          <a:tab pos="630555" algn="l"/>
                          <a:tab pos="630555" algn="l"/>
                        </a:tabLst>
                      </a:pPr>
                      <a:r>
                        <a:rPr lang="en-US" sz="2400">
                          <a:effectLst/>
                          <a:latin typeface="Times New Roman" panose="02020603050405020304" pitchFamily="18" charset="0"/>
                          <a:cs typeface="Times New Roman" panose="02020603050405020304" pitchFamily="18" charset="0"/>
                        </a:rPr>
                        <a:t>3,299±16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46669" marR="146669" marT="0" marB="0" anchor="ctr"/>
                </a:tc>
                <a:extLst>
                  <a:ext uri="{0D108BD9-81ED-4DB2-BD59-A6C34878D82A}">
                    <a16:rowId xmlns:a16="http://schemas.microsoft.com/office/drawing/2014/main" val="1021537705"/>
                  </a:ext>
                </a:extLst>
              </a:tr>
              <a:tr h="651862">
                <a:tc>
                  <a:txBody>
                    <a:bodyPr/>
                    <a:lstStyle/>
                    <a:p>
                      <a:pPr algn="l">
                        <a:tabLst>
                          <a:tab pos="630555" algn="l"/>
                          <a:tab pos="630555" algn="l"/>
                        </a:tabLst>
                      </a:pPr>
                      <a:r>
                        <a:rPr lang="en-US" sz="2400">
                          <a:effectLst/>
                          <a:latin typeface="Times New Roman" panose="02020603050405020304" pitchFamily="18" charset="0"/>
                          <a:cs typeface="Times New Roman" panose="02020603050405020304" pitchFamily="18" charset="0"/>
                        </a:rPr>
                        <a:t>bean husks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46669" marR="146669" marT="0" marB="0" anchor="ctr"/>
                </a:tc>
                <a:tc>
                  <a:txBody>
                    <a:bodyPr/>
                    <a:lstStyle/>
                    <a:p>
                      <a:pPr algn="l">
                        <a:tabLst>
                          <a:tab pos="630555" algn="l"/>
                          <a:tab pos="630555" algn="l"/>
                        </a:tabLst>
                      </a:pPr>
                      <a:r>
                        <a:rPr lang="en-US" sz="2400" dirty="0">
                          <a:effectLst/>
                          <a:latin typeface="Times New Roman" panose="02020603050405020304" pitchFamily="18" charset="0"/>
                          <a:cs typeface="Times New Roman" panose="02020603050405020304" pitchFamily="18" charset="0"/>
                        </a:rPr>
                        <a:t>14.00±0.25</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46669" marR="146669" marT="0" marB="0" anchor="ctr"/>
                </a:tc>
                <a:tc>
                  <a:txBody>
                    <a:bodyPr/>
                    <a:lstStyle/>
                    <a:p>
                      <a:pPr algn="l">
                        <a:tabLst>
                          <a:tab pos="630555" algn="l"/>
                          <a:tab pos="630555" algn="l"/>
                        </a:tabLst>
                      </a:pPr>
                      <a:r>
                        <a:rPr lang="en-US" sz="2400">
                          <a:effectLst/>
                          <a:latin typeface="Times New Roman" panose="02020603050405020304" pitchFamily="18" charset="0"/>
                          <a:cs typeface="Times New Roman" panose="02020603050405020304" pitchFamily="18" charset="0"/>
                        </a:rPr>
                        <a:t>8.13±0.35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46669" marR="146669" marT="0" marB="0" anchor="ctr"/>
                </a:tc>
                <a:tc>
                  <a:txBody>
                    <a:bodyPr/>
                    <a:lstStyle/>
                    <a:p>
                      <a:pPr algn="l">
                        <a:tabLst>
                          <a:tab pos="630555" algn="l"/>
                          <a:tab pos="630555" algn="l"/>
                        </a:tabLst>
                      </a:pPr>
                      <a:r>
                        <a:rPr lang="en-US" sz="2400">
                          <a:effectLst/>
                          <a:latin typeface="Times New Roman" panose="02020603050405020304" pitchFamily="18" charset="0"/>
                          <a:cs typeface="Times New Roman" panose="02020603050405020304" pitchFamily="18" charset="0"/>
                        </a:rPr>
                        <a:t>4,661±92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46669" marR="146669" marT="0" marB="0" anchor="ctr"/>
                </a:tc>
                <a:extLst>
                  <a:ext uri="{0D108BD9-81ED-4DB2-BD59-A6C34878D82A}">
                    <a16:rowId xmlns:a16="http://schemas.microsoft.com/office/drawing/2014/main" val="2522843086"/>
                  </a:ext>
                </a:extLst>
              </a:tr>
              <a:tr h="977793">
                <a:tc>
                  <a:txBody>
                    <a:bodyPr/>
                    <a:lstStyle/>
                    <a:p>
                      <a:pPr algn="l">
                        <a:tabLst>
                          <a:tab pos="630555" algn="l"/>
                          <a:tab pos="630555" algn="l"/>
                        </a:tabLst>
                      </a:pPr>
                      <a:r>
                        <a:rPr lang="en-US" sz="2400" dirty="0">
                          <a:effectLst/>
                          <a:latin typeface="Times New Roman" panose="02020603050405020304" pitchFamily="18" charset="0"/>
                          <a:cs typeface="Times New Roman" panose="02020603050405020304" pitchFamily="18" charset="0"/>
                        </a:rPr>
                        <a:t>corn husks with cobs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46669" marR="146669" marT="0" marB="0" anchor="ctr"/>
                </a:tc>
                <a:tc>
                  <a:txBody>
                    <a:bodyPr/>
                    <a:lstStyle/>
                    <a:p>
                      <a:pPr algn="l">
                        <a:tabLst>
                          <a:tab pos="630555" algn="l"/>
                          <a:tab pos="630555" algn="l"/>
                        </a:tabLst>
                      </a:pPr>
                      <a:r>
                        <a:rPr lang="en-US" sz="2400">
                          <a:effectLst/>
                          <a:latin typeface="Times New Roman" panose="02020603050405020304" pitchFamily="18" charset="0"/>
                          <a:cs typeface="Times New Roman" panose="02020603050405020304" pitchFamily="18" charset="0"/>
                        </a:rPr>
                        <a:t>15.11±0.55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46669" marR="146669" marT="0" marB="0" anchor="ctr"/>
                </a:tc>
                <a:tc>
                  <a:txBody>
                    <a:bodyPr/>
                    <a:lstStyle/>
                    <a:p>
                      <a:pPr algn="l">
                        <a:tabLst>
                          <a:tab pos="630555" algn="l"/>
                          <a:tab pos="630555" algn="l"/>
                        </a:tabLst>
                      </a:pPr>
                      <a:r>
                        <a:rPr lang="en-US" sz="2400" dirty="0">
                          <a:effectLst/>
                          <a:latin typeface="Times New Roman" panose="02020603050405020304" pitchFamily="18" charset="0"/>
                          <a:cs typeface="Times New Roman" panose="02020603050405020304" pitchFamily="18" charset="0"/>
                        </a:rPr>
                        <a:t>1.74±0.02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46669" marR="146669" marT="0" marB="0" anchor="ctr"/>
                </a:tc>
                <a:tc>
                  <a:txBody>
                    <a:bodyPr/>
                    <a:lstStyle/>
                    <a:p>
                      <a:pPr algn="l">
                        <a:tabLst>
                          <a:tab pos="630555" algn="l"/>
                          <a:tab pos="630555" algn="l"/>
                        </a:tabLst>
                      </a:pPr>
                      <a:r>
                        <a:rPr lang="en-US" sz="2400">
                          <a:effectLst/>
                          <a:latin typeface="Times New Roman" panose="02020603050405020304" pitchFamily="18" charset="0"/>
                          <a:cs typeface="Times New Roman" panose="02020603050405020304" pitchFamily="18" charset="0"/>
                        </a:rPr>
                        <a:t>3,907±12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46669" marR="146669" marT="0" marB="0" anchor="ctr"/>
                </a:tc>
                <a:extLst>
                  <a:ext uri="{0D108BD9-81ED-4DB2-BD59-A6C34878D82A}">
                    <a16:rowId xmlns:a16="http://schemas.microsoft.com/office/drawing/2014/main" val="2555293731"/>
                  </a:ext>
                </a:extLst>
              </a:tr>
              <a:tr h="1629655">
                <a:tc>
                  <a:txBody>
                    <a:bodyPr/>
                    <a:lstStyle/>
                    <a:p>
                      <a:pPr algn="l">
                        <a:tabLst>
                          <a:tab pos="630555" algn="l"/>
                          <a:tab pos="630555" algn="l"/>
                        </a:tabLst>
                      </a:pPr>
                      <a:r>
                        <a:rPr lang="en-US" sz="2400">
                          <a:effectLst/>
                          <a:latin typeface="Times New Roman" panose="02020603050405020304" pitchFamily="18" charset="0"/>
                          <a:cs typeface="Times New Roman" panose="02020603050405020304" pitchFamily="18" charset="0"/>
                        </a:rPr>
                        <a:t>Agri-waste with durian husks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46669" marR="146669" marT="0" marB="0" anchor="ctr"/>
                </a:tc>
                <a:tc>
                  <a:txBody>
                    <a:bodyPr/>
                    <a:lstStyle/>
                    <a:p>
                      <a:pPr algn="l">
                        <a:tabLst>
                          <a:tab pos="630555" algn="l"/>
                          <a:tab pos="630555" algn="l"/>
                        </a:tabLst>
                      </a:pPr>
                      <a:r>
                        <a:rPr lang="en-US" sz="2400">
                          <a:effectLst/>
                          <a:latin typeface="Times New Roman" panose="02020603050405020304" pitchFamily="18" charset="0"/>
                          <a:cs typeface="Times New Roman" panose="02020603050405020304" pitchFamily="18" charset="0"/>
                        </a:rPr>
                        <a:t>16.97±0.48</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46669" marR="146669" marT="0" marB="0" anchor="ctr"/>
                </a:tc>
                <a:tc>
                  <a:txBody>
                    <a:bodyPr/>
                    <a:lstStyle/>
                    <a:p>
                      <a:pPr algn="l">
                        <a:tabLst>
                          <a:tab pos="630555" algn="l"/>
                          <a:tab pos="630555" algn="l"/>
                        </a:tabLst>
                      </a:pPr>
                      <a:r>
                        <a:rPr lang="en-US" sz="2400" dirty="0">
                          <a:effectLst/>
                          <a:latin typeface="Times New Roman" panose="02020603050405020304" pitchFamily="18" charset="0"/>
                          <a:cs typeface="Times New Roman" panose="02020603050405020304" pitchFamily="18" charset="0"/>
                        </a:rPr>
                        <a:t>5.02±0.01</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46669" marR="146669" marT="0" marB="0" anchor="ctr"/>
                </a:tc>
                <a:tc>
                  <a:txBody>
                    <a:bodyPr/>
                    <a:lstStyle/>
                    <a:p>
                      <a:pPr algn="l">
                        <a:tabLst>
                          <a:tab pos="630555" algn="l"/>
                          <a:tab pos="630555" algn="l"/>
                        </a:tabLst>
                      </a:pPr>
                      <a:r>
                        <a:rPr lang="en-US" sz="2400" dirty="0">
                          <a:effectLst/>
                          <a:latin typeface="Times New Roman" panose="02020603050405020304" pitchFamily="18" charset="0"/>
                          <a:cs typeface="Times New Roman" panose="02020603050405020304" pitchFamily="18" charset="0"/>
                        </a:rPr>
                        <a:t>3,932±108</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46669" marR="146669" marT="0" marB="0" anchor="ctr"/>
                </a:tc>
                <a:extLst>
                  <a:ext uri="{0D108BD9-81ED-4DB2-BD59-A6C34878D82A}">
                    <a16:rowId xmlns:a16="http://schemas.microsoft.com/office/drawing/2014/main" val="964150849"/>
                  </a:ext>
                </a:extLst>
              </a:tr>
            </a:tbl>
          </a:graphicData>
        </a:graphic>
      </p:graphicFrame>
    </p:spTree>
    <p:extLst>
      <p:ext uri="{BB962C8B-B14F-4D97-AF65-F5344CB8AC3E}">
        <p14:creationId xmlns:p14="http://schemas.microsoft.com/office/powerpoint/2010/main" val="5387128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A2AC8-F5A1-BF55-DCFF-1165391FFD8F}"/>
              </a:ext>
            </a:extLst>
          </p:cNvPr>
          <p:cNvSpPr>
            <a:spLocks noGrp="1"/>
          </p:cNvSpPr>
          <p:nvPr>
            <p:ph type="title"/>
          </p:nvPr>
        </p:nvSpPr>
        <p:spPr>
          <a:xfrm>
            <a:off x="609600" y="116632"/>
            <a:ext cx="10972800" cy="788720"/>
          </a:xfrm>
        </p:spPr>
        <p:txBody>
          <a:bodyPr>
            <a:normAutofit fontScale="90000"/>
          </a:bodyPr>
          <a:lstStyle/>
          <a:p>
            <a:r>
              <a:rPr lang="en-US" b="1" dirty="0">
                <a:latin typeface="Times New Roman" panose="02020603050405020304" pitchFamily="18" charset="0"/>
                <a:cs typeface="Times New Roman" panose="02020603050405020304" pitchFamily="18" charset="0"/>
              </a:rPr>
              <a:t>Conclusion</a:t>
            </a:r>
            <a:endParaRPr lang="th-TH" b="1" dirty="0">
              <a:latin typeface="Times New Roman" panose="02020603050405020304" pitchFamily="18" charset="0"/>
            </a:endParaRPr>
          </a:p>
        </p:txBody>
      </p:sp>
      <p:sp>
        <p:nvSpPr>
          <p:cNvPr id="3" name="Content Placeholder 2">
            <a:extLst>
              <a:ext uri="{FF2B5EF4-FFF2-40B4-BE49-F238E27FC236}">
                <a16:creationId xmlns:a16="http://schemas.microsoft.com/office/drawing/2014/main" id="{7F2FEEE8-DD23-2ADD-A4F3-29014C9CFA9C}"/>
              </a:ext>
            </a:extLst>
          </p:cNvPr>
          <p:cNvSpPr>
            <a:spLocks noGrp="1"/>
          </p:cNvSpPr>
          <p:nvPr>
            <p:ph idx="1"/>
          </p:nvPr>
        </p:nvSpPr>
        <p:spPr>
          <a:xfrm>
            <a:off x="579818" y="905352"/>
            <a:ext cx="10972800" cy="5836016"/>
          </a:xfrm>
        </p:spPr>
        <p:txBody>
          <a:bodyPr>
            <a:noAutofit/>
          </a:bodyPr>
          <a:lstStyle/>
          <a:p>
            <a:pPr indent="457200" algn="thaiDist"/>
            <a:r>
              <a:rPr lang="en-US" sz="2000" dirty="0">
                <a:effectLst/>
                <a:latin typeface="Times New Roman" panose="02020603050405020304" pitchFamily="18" charset="0"/>
                <a:ea typeface="Calibri" panose="020F0502020204030204" pitchFamily="34" charset="0"/>
                <a:cs typeface="Times New Roman" panose="02020603050405020304" pitchFamily="18" charset="0"/>
              </a:rPr>
              <a:t>The Results of a study on the use of agricultural waste to produce biomass briquettes by cold compression method using cassava oil as a binder. It was found that the fuel rods could be extruded well when the mixture ratio by weight of tapioca starch after the measurement of agricultural waste was 100 g: 15 g or more. The resulting fuel had calorific value in the range of 3,299-4,661 kcal/kg. which is sufficient for use as an alternative fuel for biomass power plants and communities Compared to the use of rubber wood fuel used in the area. Which is a biomass fuel that is widely used in power plants in the three southern border provinces today. And the moisture, ash, volatile matter and carbon content were stable in the range similar to that of the green fuels made from other raw materials compared. Which is enough to conclude that In case of wanting to increase the heat value of briquette fuel May consider using waste material or husks from legumes. In case of wanting to reduce humidity Increasing the heating power should consider the waste material from corn and sugar cane. The use of durian peel material will help the fire last longer. But further studies may be needed to reduce the amount of ash feeding.</a:t>
            </a:r>
          </a:p>
          <a:p>
            <a:pPr indent="457200" algn="thaiDist"/>
            <a:r>
              <a:rPr lang="en-US" sz="2000" dirty="0">
                <a:effectLst/>
                <a:latin typeface="Times New Roman" panose="02020603050405020304" pitchFamily="18" charset="0"/>
                <a:ea typeface="Calibri" panose="020F0502020204030204" pitchFamily="34" charset="0"/>
                <a:cs typeface="Times New Roman" panose="02020603050405020304" pitchFamily="18" charset="0"/>
              </a:rPr>
              <a:t>The comparison of the energy production and environmental benefits of management approaches in this research with agricultural waste measurements for biogas production. It was found that the net energy of 4,685 kcal/kg by using agricultural waste to compress fuel rods was able to reduce greenhouse gas emissions by 15.677 kCO2eq/kg, which was higher than other management approaches.</a:t>
            </a:r>
          </a:p>
          <a:p>
            <a:endParaRPr lang="th-TH" sz="2000" dirty="0">
              <a:latin typeface="Times New Roman" panose="02020603050405020304" pitchFamily="18" charset="0"/>
            </a:endParaRPr>
          </a:p>
        </p:txBody>
      </p:sp>
    </p:spTree>
    <p:extLst>
      <p:ext uri="{BB962C8B-B14F-4D97-AF65-F5344CB8AC3E}">
        <p14:creationId xmlns:p14="http://schemas.microsoft.com/office/powerpoint/2010/main" val="15066975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2EA25-2C0E-6244-9FD8-D42D40D3718C}"/>
              </a:ext>
            </a:extLst>
          </p:cNvPr>
          <p:cNvSpPr>
            <a:spLocks noGrp="1"/>
          </p:cNvSpPr>
          <p:nvPr>
            <p:ph type="title"/>
          </p:nvPr>
        </p:nvSpPr>
        <p:spPr>
          <a:xfrm>
            <a:off x="0" y="980728"/>
            <a:ext cx="12192000" cy="1296144"/>
          </a:xfrm>
        </p:spPr>
        <p:txBody>
          <a:bodyPr>
            <a:normAutofit/>
          </a:bodyPr>
          <a:lstStyle/>
          <a:p>
            <a:pPr algn="ctr"/>
            <a:r>
              <a:rPr lang="en-US" sz="4100" b="1" dirty="0">
                <a:latin typeface="+mn-lt"/>
              </a:rPr>
              <a:t>Multidisciplinary studies in Natural Resources and impact</a:t>
            </a:r>
            <a:endParaRPr lang="th-TH" sz="4100" b="1" dirty="0">
              <a:latin typeface="+mn-lt"/>
            </a:endParaRPr>
          </a:p>
        </p:txBody>
      </p:sp>
      <p:sp>
        <p:nvSpPr>
          <p:cNvPr id="3" name="TextBox 2">
            <a:extLst>
              <a:ext uri="{FF2B5EF4-FFF2-40B4-BE49-F238E27FC236}">
                <a16:creationId xmlns:a16="http://schemas.microsoft.com/office/drawing/2014/main" id="{C4B694AB-24A8-5761-6373-C4AC7C81A6F5}"/>
              </a:ext>
            </a:extLst>
          </p:cNvPr>
          <p:cNvSpPr txBox="1"/>
          <p:nvPr/>
        </p:nvSpPr>
        <p:spPr>
          <a:xfrm>
            <a:off x="623392" y="3068960"/>
            <a:ext cx="11377264" cy="954107"/>
          </a:xfrm>
          <a:prstGeom prst="rect">
            <a:avLst/>
          </a:prstGeom>
          <a:noFill/>
        </p:spPr>
        <p:txBody>
          <a:bodyPr wrap="square">
            <a:spAutoFit/>
          </a:bodyPr>
          <a:lstStyle/>
          <a:p>
            <a:r>
              <a:rPr lang="en-US" dirty="0"/>
              <a:t>To study interrelationship of natural resources and agricultural area with land use change, land slide, floods and climatic variation.   </a:t>
            </a:r>
          </a:p>
        </p:txBody>
      </p:sp>
    </p:spTree>
    <p:extLst>
      <p:ext uri="{BB962C8B-B14F-4D97-AF65-F5344CB8AC3E}">
        <p14:creationId xmlns:p14="http://schemas.microsoft.com/office/powerpoint/2010/main" val="3433243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D2195B-8D3E-6716-C4EE-13000C549247}"/>
              </a:ext>
            </a:extLst>
          </p:cNvPr>
          <p:cNvPicPr>
            <a:picLocks noChangeAspect="1"/>
          </p:cNvPicPr>
          <p:nvPr/>
        </p:nvPicPr>
        <p:blipFill>
          <a:blip r:embed="rId2"/>
          <a:stretch>
            <a:fillRect/>
          </a:stretch>
        </p:blipFill>
        <p:spPr>
          <a:xfrm>
            <a:off x="66533" y="39330"/>
            <a:ext cx="12058933" cy="6779340"/>
          </a:xfrm>
          <a:prstGeom prst="rect">
            <a:avLst/>
          </a:prstGeom>
        </p:spPr>
      </p:pic>
      <p:sp>
        <p:nvSpPr>
          <p:cNvPr id="5" name="TextBox 4">
            <a:extLst>
              <a:ext uri="{FF2B5EF4-FFF2-40B4-BE49-F238E27FC236}">
                <a16:creationId xmlns:a16="http://schemas.microsoft.com/office/drawing/2014/main" id="{B59F2CE9-A911-9ABF-09B1-393B5E7A7019}"/>
              </a:ext>
            </a:extLst>
          </p:cNvPr>
          <p:cNvSpPr txBox="1"/>
          <p:nvPr/>
        </p:nvSpPr>
        <p:spPr>
          <a:xfrm>
            <a:off x="5087888" y="2204864"/>
            <a:ext cx="2088232" cy="4524315"/>
          </a:xfrm>
          <a:prstGeom prst="rect">
            <a:avLst/>
          </a:prstGeom>
          <a:solidFill>
            <a:schemeClr val="accent2"/>
          </a:solidFill>
        </p:spPr>
        <p:txBody>
          <a:bodyPr wrap="square" rtlCol="0">
            <a:spAutoFit/>
          </a:bodyPr>
          <a:lstStyle/>
          <a:p>
            <a:r>
              <a:rPr lang="en-US" sz="3200" dirty="0"/>
              <a:t>The significant of planting between para-rubber wood and Durian </a:t>
            </a:r>
            <a:endParaRPr lang="th-TH" sz="3200" dirty="0"/>
          </a:p>
        </p:txBody>
      </p:sp>
    </p:spTree>
    <p:extLst>
      <p:ext uri="{BB962C8B-B14F-4D97-AF65-F5344CB8AC3E}">
        <p14:creationId xmlns:p14="http://schemas.microsoft.com/office/powerpoint/2010/main" val="42901002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DAE7-1B5E-8D67-A85C-61C38D4CDD56}"/>
              </a:ext>
            </a:extLst>
          </p:cNvPr>
          <p:cNvSpPr>
            <a:spLocks noGrp="1"/>
          </p:cNvSpPr>
          <p:nvPr>
            <p:ph type="title"/>
          </p:nvPr>
        </p:nvSpPr>
        <p:spPr/>
        <p:txBody>
          <a:bodyPr/>
          <a:lstStyle/>
          <a:p>
            <a:endParaRPr lang="th-TH"/>
          </a:p>
        </p:txBody>
      </p:sp>
      <p:sp>
        <p:nvSpPr>
          <p:cNvPr id="3" name="Content Placeholder 2">
            <a:extLst>
              <a:ext uri="{FF2B5EF4-FFF2-40B4-BE49-F238E27FC236}">
                <a16:creationId xmlns:a16="http://schemas.microsoft.com/office/drawing/2014/main" id="{A94C8106-2743-A968-E3DB-BF9482767912}"/>
              </a:ext>
            </a:extLst>
          </p:cNvPr>
          <p:cNvSpPr>
            <a:spLocks noGrp="1"/>
          </p:cNvSpPr>
          <p:nvPr>
            <p:ph idx="1"/>
          </p:nvPr>
        </p:nvSpPr>
        <p:spPr/>
        <p:txBody>
          <a:bodyPr/>
          <a:lstStyle/>
          <a:p>
            <a:endParaRPr lang="th-TH"/>
          </a:p>
        </p:txBody>
      </p:sp>
      <p:pic>
        <p:nvPicPr>
          <p:cNvPr id="5" name="Picture 4">
            <a:extLst>
              <a:ext uri="{FF2B5EF4-FFF2-40B4-BE49-F238E27FC236}">
                <a16:creationId xmlns:a16="http://schemas.microsoft.com/office/drawing/2014/main" id="{C5EC0A18-1EB5-A563-E7FD-D580996708E8}"/>
              </a:ext>
            </a:extLst>
          </p:cNvPr>
          <p:cNvPicPr>
            <a:picLocks noChangeAspect="1"/>
          </p:cNvPicPr>
          <p:nvPr/>
        </p:nvPicPr>
        <p:blipFill>
          <a:blip r:embed="rId2"/>
          <a:stretch>
            <a:fillRect/>
          </a:stretch>
        </p:blipFill>
        <p:spPr>
          <a:xfrm>
            <a:off x="148179" y="103993"/>
            <a:ext cx="11927173" cy="6650768"/>
          </a:xfrm>
          <a:prstGeom prst="rect">
            <a:avLst/>
          </a:prstGeom>
        </p:spPr>
      </p:pic>
    </p:spTree>
    <p:extLst>
      <p:ext uri="{BB962C8B-B14F-4D97-AF65-F5344CB8AC3E}">
        <p14:creationId xmlns:p14="http://schemas.microsoft.com/office/powerpoint/2010/main" val="10118999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882E9-2067-E164-9651-85290C8EED9D}"/>
              </a:ext>
            </a:extLst>
          </p:cNvPr>
          <p:cNvSpPr>
            <a:spLocks noGrp="1"/>
          </p:cNvSpPr>
          <p:nvPr>
            <p:ph type="title"/>
          </p:nvPr>
        </p:nvSpPr>
        <p:spPr/>
        <p:txBody>
          <a:bodyPr/>
          <a:lstStyle/>
          <a:p>
            <a:endParaRPr lang="th-TH"/>
          </a:p>
        </p:txBody>
      </p:sp>
      <p:sp>
        <p:nvSpPr>
          <p:cNvPr id="3" name="Content Placeholder 2">
            <a:extLst>
              <a:ext uri="{FF2B5EF4-FFF2-40B4-BE49-F238E27FC236}">
                <a16:creationId xmlns:a16="http://schemas.microsoft.com/office/drawing/2014/main" id="{0D12A853-6086-B549-AC73-FFFD4E2CE1A1}"/>
              </a:ext>
            </a:extLst>
          </p:cNvPr>
          <p:cNvSpPr>
            <a:spLocks noGrp="1"/>
          </p:cNvSpPr>
          <p:nvPr>
            <p:ph idx="1"/>
          </p:nvPr>
        </p:nvSpPr>
        <p:spPr/>
        <p:txBody>
          <a:bodyPr/>
          <a:lstStyle/>
          <a:p>
            <a:endParaRPr lang="th-TH"/>
          </a:p>
        </p:txBody>
      </p:sp>
      <p:pic>
        <p:nvPicPr>
          <p:cNvPr id="5" name="Picture 4">
            <a:extLst>
              <a:ext uri="{FF2B5EF4-FFF2-40B4-BE49-F238E27FC236}">
                <a16:creationId xmlns:a16="http://schemas.microsoft.com/office/drawing/2014/main" id="{43251F87-76F5-33DC-FA5E-65E16FEF7005}"/>
              </a:ext>
            </a:extLst>
          </p:cNvPr>
          <p:cNvPicPr>
            <a:picLocks noChangeAspect="1"/>
          </p:cNvPicPr>
          <p:nvPr/>
        </p:nvPicPr>
        <p:blipFill>
          <a:blip r:embed="rId2"/>
          <a:stretch>
            <a:fillRect/>
          </a:stretch>
        </p:blipFill>
        <p:spPr>
          <a:xfrm>
            <a:off x="99019" y="94773"/>
            <a:ext cx="11965162" cy="6720159"/>
          </a:xfrm>
          <a:prstGeom prst="rect">
            <a:avLst/>
          </a:prstGeom>
        </p:spPr>
      </p:pic>
    </p:spTree>
    <p:extLst>
      <p:ext uri="{BB962C8B-B14F-4D97-AF65-F5344CB8AC3E}">
        <p14:creationId xmlns:p14="http://schemas.microsoft.com/office/powerpoint/2010/main" val="1038007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7A174-3AEC-D2FE-A67C-6EAA1B2E66CD}"/>
              </a:ext>
            </a:extLst>
          </p:cNvPr>
          <p:cNvSpPr>
            <a:spLocks noGrp="1"/>
          </p:cNvSpPr>
          <p:nvPr>
            <p:ph type="title"/>
          </p:nvPr>
        </p:nvSpPr>
        <p:spPr/>
        <p:txBody>
          <a:bodyPr/>
          <a:lstStyle/>
          <a:p>
            <a:endParaRPr lang="th-TH"/>
          </a:p>
        </p:txBody>
      </p:sp>
      <p:sp>
        <p:nvSpPr>
          <p:cNvPr id="3" name="Content Placeholder 2">
            <a:extLst>
              <a:ext uri="{FF2B5EF4-FFF2-40B4-BE49-F238E27FC236}">
                <a16:creationId xmlns:a16="http://schemas.microsoft.com/office/drawing/2014/main" id="{1527D169-3CBC-4287-A572-79E415C76D80}"/>
              </a:ext>
            </a:extLst>
          </p:cNvPr>
          <p:cNvSpPr>
            <a:spLocks noGrp="1"/>
          </p:cNvSpPr>
          <p:nvPr>
            <p:ph idx="1"/>
          </p:nvPr>
        </p:nvSpPr>
        <p:spPr/>
        <p:txBody>
          <a:bodyPr/>
          <a:lstStyle/>
          <a:p>
            <a:endParaRPr lang="th-TH"/>
          </a:p>
        </p:txBody>
      </p:sp>
      <p:pic>
        <p:nvPicPr>
          <p:cNvPr id="5" name="Picture 4">
            <a:extLst>
              <a:ext uri="{FF2B5EF4-FFF2-40B4-BE49-F238E27FC236}">
                <a16:creationId xmlns:a16="http://schemas.microsoft.com/office/drawing/2014/main" id="{0E93C55C-BF77-882C-3CDF-454CBCC5FA6D}"/>
              </a:ext>
            </a:extLst>
          </p:cNvPr>
          <p:cNvPicPr>
            <a:picLocks noChangeAspect="1"/>
          </p:cNvPicPr>
          <p:nvPr/>
        </p:nvPicPr>
        <p:blipFill>
          <a:blip r:embed="rId2"/>
          <a:stretch>
            <a:fillRect/>
          </a:stretch>
        </p:blipFill>
        <p:spPr>
          <a:xfrm>
            <a:off x="95209" y="74496"/>
            <a:ext cx="11998468" cy="6685137"/>
          </a:xfrm>
          <a:prstGeom prst="rect">
            <a:avLst/>
          </a:prstGeom>
        </p:spPr>
      </p:pic>
    </p:spTree>
    <p:extLst>
      <p:ext uri="{BB962C8B-B14F-4D97-AF65-F5344CB8AC3E}">
        <p14:creationId xmlns:p14="http://schemas.microsoft.com/office/powerpoint/2010/main" val="26755591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5A827-E55C-35DE-B330-F6AA664A3512}"/>
              </a:ext>
            </a:extLst>
          </p:cNvPr>
          <p:cNvSpPr>
            <a:spLocks noGrp="1"/>
          </p:cNvSpPr>
          <p:nvPr>
            <p:ph type="title"/>
          </p:nvPr>
        </p:nvSpPr>
        <p:spPr/>
        <p:txBody>
          <a:bodyPr/>
          <a:lstStyle/>
          <a:p>
            <a:endParaRPr lang="th-TH"/>
          </a:p>
        </p:txBody>
      </p:sp>
      <p:sp>
        <p:nvSpPr>
          <p:cNvPr id="3" name="Content Placeholder 2">
            <a:extLst>
              <a:ext uri="{FF2B5EF4-FFF2-40B4-BE49-F238E27FC236}">
                <a16:creationId xmlns:a16="http://schemas.microsoft.com/office/drawing/2014/main" id="{4E42F108-89B4-9E8B-716C-8883F44788CD}"/>
              </a:ext>
            </a:extLst>
          </p:cNvPr>
          <p:cNvSpPr>
            <a:spLocks noGrp="1"/>
          </p:cNvSpPr>
          <p:nvPr>
            <p:ph idx="1"/>
          </p:nvPr>
        </p:nvSpPr>
        <p:spPr/>
        <p:txBody>
          <a:bodyPr/>
          <a:lstStyle/>
          <a:p>
            <a:endParaRPr lang="th-TH"/>
          </a:p>
        </p:txBody>
      </p:sp>
      <p:pic>
        <p:nvPicPr>
          <p:cNvPr id="4" name="Picture 3">
            <a:extLst>
              <a:ext uri="{FF2B5EF4-FFF2-40B4-BE49-F238E27FC236}">
                <a16:creationId xmlns:a16="http://schemas.microsoft.com/office/drawing/2014/main" id="{093597BE-117F-8625-D609-F724D3CE9036}"/>
              </a:ext>
            </a:extLst>
          </p:cNvPr>
          <p:cNvPicPr>
            <a:picLocks noChangeAspect="1"/>
          </p:cNvPicPr>
          <p:nvPr/>
        </p:nvPicPr>
        <p:blipFill>
          <a:blip r:embed="rId2"/>
          <a:stretch>
            <a:fillRect/>
          </a:stretch>
        </p:blipFill>
        <p:spPr>
          <a:xfrm>
            <a:off x="105653" y="56535"/>
            <a:ext cx="11913906" cy="6668730"/>
          </a:xfrm>
          <a:prstGeom prst="rect">
            <a:avLst/>
          </a:prstGeom>
        </p:spPr>
      </p:pic>
    </p:spTree>
    <p:extLst>
      <p:ext uri="{BB962C8B-B14F-4D97-AF65-F5344CB8AC3E}">
        <p14:creationId xmlns:p14="http://schemas.microsoft.com/office/powerpoint/2010/main" val="25783683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DDD7D-26C3-4BEC-62FB-99422FDC113F}"/>
              </a:ext>
            </a:extLst>
          </p:cNvPr>
          <p:cNvSpPr>
            <a:spLocks noGrp="1"/>
          </p:cNvSpPr>
          <p:nvPr>
            <p:ph type="title"/>
          </p:nvPr>
        </p:nvSpPr>
        <p:spPr/>
        <p:txBody>
          <a:bodyPr/>
          <a:lstStyle/>
          <a:p>
            <a:endParaRPr lang="th-TH"/>
          </a:p>
        </p:txBody>
      </p:sp>
      <p:sp>
        <p:nvSpPr>
          <p:cNvPr id="3" name="Content Placeholder 2">
            <a:extLst>
              <a:ext uri="{FF2B5EF4-FFF2-40B4-BE49-F238E27FC236}">
                <a16:creationId xmlns:a16="http://schemas.microsoft.com/office/drawing/2014/main" id="{67E75FD9-0C73-E422-42AB-E6B0D5F54FC0}"/>
              </a:ext>
            </a:extLst>
          </p:cNvPr>
          <p:cNvSpPr>
            <a:spLocks noGrp="1"/>
          </p:cNvSpPr>
          <p:nvPr>
            <p:ph idx="1"/>
          </p:nvPr>
        </p:nvSpPr>
        <p:spPr/>
        <p:txBody>
          <a:bodyPr/>
          <a:lstStyle/>
          <a:p>
            <a:endParaRPr lang="th-TH"/>
          </a:p>
        </p:txBody>
      </p:sp>
      <p:pic>
        <p:nvPicPr>
          <p:cNvPr id="4" name="Picture 3">
            <a:extLst>
              <a:ext uri="{FF2B5EF4-FFF2-40B4-BE49-F238E27FC236}">
                <a16:creationId xmlns:a16="http://schemas.microsoft.com/office/drawing/2014/main" id="{3F29AE67-C91E-5D46-47F2-AF8226DAAC56}"/>
              </a:ext>
            </a:extLst>
          </p:cNvPr>
          <p:cNvPicPr>
            <a:picLocks noChangeAspect="1"/>
          </p:cNvPicPr>
          <p:nvPr/>
        </p:nvPicPr>
        <p:blipFill>
          <a:blip r:embed="rId2"/>
          <a:stretch>
            <a:fillRect/>
          </a:stretch>
        </p:blipFill>
        <p:spPr>
          <a:xfrm>
            <a:off x="232247" y="122059"/>
            <a:ext cx="11735255" cy="6593373"/>
          </a:xfrm>
          <a:prstGeom prst="rect">
            <a:avLst/>
          </a:prstGeom>
        </p:spPr>
      </p:pic>
    </p:spTree>
    <p:extLst>
      <p:ext uri="{BB962C8B-B14F-4D97-AF65-F5344CB8AC3E}">
        <p14:creationId xmlns:p14="http://schemas.microsoft.com/office/powerpoint/2010/main" val="21107639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EF845-3555-0D08-F528-608520ACC7DB}"/>
              </a:ext>
            </a:extLst>
          </p:cNvPr>
          <p:cNvSpPr>
            <a:spLocks noGrp="1"/>
          </p:cNvSpPr>
          <p:nvPr>
            <p:ph type="title"/>
          </p:nvPr>
        </p:nvSpPr>
        <p:spPr/>
        <p:txBody>
          <a:bodyPr/>
          <a:lstStyle/>
          <a:p>
            <a:endParaRPr lang="th-TH"/>
          </a:p>
        </p:txBody>
      </p:sp>
      <p:sp>
        <p:nvSpPr>
          <p:cNvPr id="3" name="Content Placeholder 2">
            <a:extLst>
              <a:ext uri="{FF2B5EF4-FFF2-40B4-BE49-F238E27FC236}">
                <a16:creationId xmlns:a16="http://schemas.microsoft.com/office/drawing/2014/main" id="{F5BEFE12-D930-ACA7-123B-C73D4E72A520}"/>
              </a:ext>
            </a:extLst>
          </p:cNvPr>
          <p:cNvSpPr>
            <a:spLocks noGrp="1"/>
          </p:cNvSpPr>
          <p:nvPr>
            <p:ph idx="1"/>
          </p:nvPr>
        </p:nvSpPr>
        <p:spPr/>
        <p:txBody>
          <a:bodyPr/>
          <a:lstStyle/>
          <a:p>
            <a:endParaRPr lang="th-TH"/>
          </a:p>
        </p:txBody>
      </p:sp>
      <p:grpSp>
        <p:nvGrpSpPr>
          <p:cNvPr id="4" name="กลุ่ม 6">
            <a:extLst>
              <a:ext uri="{FF2B5EF4-FFF2-40B4-BE49-F238E27FC236}">
                <a16:creationId xmlns:a16="http://schemas.microsoft.com/office/drawing/2014/main" id="{832ACA09-07F0-F9D7-F168-9B644F9FD89F}"/>
              </a:ext>
            </a:extLst>
          </p:cNvPr>
          <p:cNvGrpSpPr/>
          <p:nvPr/>
        </p:nvGrpSpPr>
        <p:grpSpPr>
          <a:xfrm>
            <a:off x="983432" y="103947"/>
            <a:ext cx="10441160" cy="6650105"/>
            <a:chOff x="143555" y="971763"/>
            <a:chExt cx="8876746" cy="5653710"/>
          </a:xfrm>
        </p:grpSpPr>
        <p:pic>
          <p:nvPicPr>
            <p:cNvPr id="5" name="Picture 2" descr="Hydrologic Cycle, before and after development">
              <a:extLst>
                <a:ext uri="{FF2B5EF4-FFF2-40B4-BE49-F238E27FC236}">
                  <a16:creationId xmlns:a16="http://schemas.microsoft.com/office/drawing/2014/main" id="{6809E6DC-165D-9D18-90EA-A0882B02C9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55" y="971763"/>
              <a:ext cx="8876746" cy="5653710"/>
            </a:xfrm>
            <a:prstGeom prst="rect">
              <a:avLst/>
            </a:prstGeom>
            <a:noFill/>
            <a:extLst>
              <a:ext uri="{909E8E84-426E-40DD-AFC4-6F175D3DCCD1}">
                <a14:hiddenFill xmlns:a14="http://schemas.microsoft.com/office/drawing/2010/main">
                  <a:solidFill>
                    <a:srgbClr val="FFFFFF"/>
                  </a:solidFill>
                </a14:hiddenFill>
              </a:ext>
            </a:extLst>
          </p:spPr>
        </p:pic>
        <p:sp>
          <p:nvSpPr>
            <p:cNvPr id="6" name="สี่เหลี่ยมผืนผ้า 3">
              <a:extLst>
                <a:ext uri="{FF2B5EF4-FFF2-40B4-BE49-F238E27FC236}">
                  <a16:creationId xmlns:a16="http://schemas.microsoft.com/office/drawing/2014/main" id="{584A431A-98BD-0553-1279-B82C83954D60}"/>
                </a:ext>
              </a:extLst>
            </p:cNvPr>
            <p:cNvSpPr/>
            <p:nvPr/>
          </p:nvSpPr>
          <p:spPr>
            <a:xfrm>
              <a:off x="754375" y="6177690"/>
              <a:ext cx="8093365" cy="307777"/>
            </a:xfrm>
            <a:prstGeom prst="rect">
              <a:avLst/>
            </a:prstGeom>
          </p:spPr>
          <p:txBody>
            <a:bodyPr wrap="square">
              <a:spAutoFit/>
            </a:bodyPr>
            <a:lstStyle/>
            <a:p>
              <a:r>
                <a:rPr lang="en-US" sz="1400" dirty="0">
                  <a:latin typeface="Times New Roman" pitchFamily="18" charset="0"/>
                  <a:cs typeface="Times New Roman" pitchFamily="18" charset="0"/>
                </a:rPr>
                <a:t>http://www.mde.state.md.us/programs/Water/StormwaterManagementProgram/stormprint/Pages/index.aspx</a:t>
              </a:r>
              <a:endParaRPr lang="th-TH" sz="1400" dirty="0">
                <a:latin typeface="Times New Roman" pitchFamily="18" charset="0"/>
              </a:endParaRPr>
            </a:p>
          </p:txBody>
        </p:sp>
      </p:grpSp>
    </p:spTree>
    <p:extLst>
      <p:ext uri="{BB962C8B-B14F-4D97-AF65-F5344CB8AC3E}">
        <p14:creationId xmlns:p14="http://schemas.microsoft.com/office/powerpoint/2010/main" val="97004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A9E4071-DC9E-1879-1BC2-8A99A9AB991E}"/>
              </a:ext>
            </a:extLst>
          </p:cNvPr>
          <p:cNvGrpSpPr/>
          <p:nvPr/>
        </p:nvGrpSpPr>
        <p:grpSpPr>
          <a:xfrm>
            <a:off x="5735960" y="943205"/>
            <a:ext cx="6456040" cy="3853947"/>
            <a:chOff x="3647728" y="2324894"/>
            <a:chExt cx="7024431" cy="3770407"/>
          </a:xfrm>
        </p:grpSpPr>
        <p:graphicFrame>
          <p:nvGraphicFramePr>
            <p:cNvPr id="13" name="ไดอะแกรม 9">
              <a:extLst>
                <a:ext uri="{FF2B5EF4-FFF2-40B4-BE49-F238E27FC236}">
                  <a16:creationId xmlns:a16="http://schemas.microsoft.com/office/drawing/2014/main" id="{DCCAA493-15C9-3E4D-157E-AE7FAC36CECE}"/>
                </a:ext>
              </a:extLst>
            </p:cNvPr>
            <p:cNvGraphicFramePr/>
            <p:nvPr>
              <p:extLst>
                <p:ext uri="{D42A27DB-BD31-4B8C-83A1-F6EECF244321}">
                  <p14:modId xmlns:p14="http://schemas.microsoft.com/office/powerpoint/2010/main" val="2327476851"/>
                </p:ext>
              </p:extLst>
            </p:nvPr>
          </p:nvGraphicFramePr>
          <p:xfrm>
            <a:off x="3647729" y="2324894"/>
            <a:ext cx="7024430" cy="21378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กลุ่ม 13">
              <a:extLst>
                <a:ext uri="{FF2B5EF4-FFF2-40B4-BE49-F238E27FC236}">
                  <a16:creationId xmlns:a16="http://schemas.microsoft.com/office/drawing/2014/main" id="{288F05D4-5AC7-DD75-B1C3-DECD481327DC}"/>
                </a:ext>
              </a:extLst>
            </p:cNvPr>
            <p:cNvGrpSpPr/>
            <p:nvPr/>
          </p:nvGrpSpPr>
          <p:grpSpPr>
            <a:xfrm>
              <a:off x="3647728" y="4004649"/>
              <a:ext cx="1985166" cy="2090652"/>
              <a:chOff x="1212490" y="3276295"/>
              <a:chExt cx="1985166" cy="2090652"/>
            </a:xfrm>
          </p:grpSpPr>
          <p:sp>
            <p:nvSpPr>
              <p:cNvPr id="15" name="TextBox 14">
                <a:extLst>
                  <a:ext uri="{FF2B5EF4-FFF2-40B4-BE49-F238E27FC236}">
                    <a16:creationId xmlns:a16="http://schemas.microsoft.com/office/drawing/2014/main" id="{7F2444EB-54FA-8FE7-BF7B-75D4AE5A990B}"/>
                  </a:ext>
                </a:extLst>
              </p:cNvPr>
              <p:cNvSpPr txBox="1"/>
              <p:nvPr/>
            </p:nvSpPr>
            <p:spPr>
              <a:xfrm>
                <a:off x="1212490" y="4545559"/>
                <a:ext cx="1985166" cy="821388"/>
              </a:xfrm>
              <a:prstGeom prst="rect">
                <a:avLst/>
              </a:prstGeom>
              <a:solidFill>
                <a:schemeClr val="accent6">
                  <a:lumMod val="75000"/>
                </a:schemeClr>
              </a:solidFill>
            </p:spPr>
            <p:txBody>
              <a:bodyPr wrap="square" rtlCol="0">
                <a:spAutoFit/>
              </a:bodyPr>
              <a:lstStyle/>
              <a:p>
                <a:pPr algn="ctr"/>
                <a:r>
                  <a:rPr lang="en-US" sz="1600" b="1" dirty="0">
                    <a:solidFill>
                      <a:schemeClr val="bg1"/>
                    </a:solidFill>
                    <a:cs typeface="Times New Roman" pitchFamily="18" charset="0"/>
                  </a:rPr>
                  <a:t>Land use management (agriculture)</a:t>
                </a:r>
                <a:endParaRPr lang="th-TH" sz="1600" b="1" dirty="0">
                  <a:solidFill>
                    <a:schemeClr val="bg1"/>
                  </a:solidFill>
                </a:endParaRPr>
              </a:p>
            </p:txBody>
          </p:sp>
          <p:cxnSp>
            <p:nvCxnSpPr>
              <p:cNvPr id="16" name="ลูกศรเชื่อมต่อแบบตรง 11">
                <a:extLst>
                  <a:ext uri="{FF2B5EF4-FFF2-40B4-BE49-F238E27FC236}">
                    <a16:creationId xmlns:a16="http://schemas.microsoft.com/office/drawing/2014/main" id="{70C73518-9097-8D15-E701-14DA0BFCE57A}"/>
                  </a:ext>
                </a:extLst>
              </p:cNvPr>
              <p:cNvCxnSpPr>
                <a:cxnSpLocks/>
                <a:stCxn id="15" idx="0"/>
              </p:cNvCxnSpPr>
              <p:nvPr/>
            </p:nvCxnSpPr>
            <p:spPr>
              <a:xfrm flipV="1">
                <a:off x="2205073" y="3276295"/>
                <a:ext cx="0" cy="1269264"/>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7" name="กลุ่ม 4">
              <a:extLst>
                <a:ext uri="{FF2B5EF4-FFF2-40B4-BE49-F238E27FC236}">
                  <a16:creationId xmlns:a16="http://schemas.microsoft.com/office/drawing/2014/main" id="{B1DAC6C1-14C9-0D11-0936-1ADAF922D93E}"/>
                </a:ext>
              </a:extLst>
            </p:cNvPr>
            <p:cNvGrpSpPr/>
            <p:nvPr/>
          </p:nvGrpSpPr>
          <p:grpSpPr>
            <a:xfrm>
              <a:off x="5632894" y="4157354"/>
              <a:ext cx="2872383" cy="1890597"/>
              <a:chOff x="3044950" y="3123590"/>
              <a:chExt cx="2872383" cy="1890597"/>
            </a:xfrm>
          </p:grpSpPr>
          <p:cxnSp>
            <p:nvCxnSpPr>
              <p:cNvPr id="18" name="ลูกศรเชื่อมต่อแบบตรง 3">
                <a:extLst>
                  <a:ext uri="{FF2B5EF4-FFF2-40B4-BE49-F238E27FC236}">
                    <a16:creationId xmlns:a16="http://schemas.microsoft.com/office/drawing/2014/main" id="{C514F61C-79D0-2C2D-5648-A973BD67E30F}"/>
                  </a:ext>
                </a:extLst>
              </p:cNvPr>
              <p:cNvCxnSpPr/>
              <p:nvPr/>
            </p:nvCxnSpPr>
            <p:spPr>
              <a:xfrm flipH="1">
                <a:off x="3044950" y="4711781"/>
                <a:ext cx="1374345"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9" name="กลุ่ม 16">
                <a:extLst>
                  <a:ext uri="{FF2B5EF4-FFF2-40B4-BE49-F238E27FC236}">
                    <a16:creationId xmlns:a16="http://schemas.microsoft.com/office/drawing/2014/main" id="{4738DA30-5983-9EAA-EE5E-73B73864DA11}"/>
                  </a:ext>
                </a:extLst>
              </p:cNvPr>
              <p:cNvGrpSpPr/>
              <p:nvPr/>
            </p:nvGrpSpPr>
            <p:grpSpPr>
              <a:xfrm>
                <a:off x="3655770" y="3123590"/>
                <a:ext cx="2261563" cy="1890597"/>
                <a:chOff x="3808475" y="3276295"/>
                <a:chExt cx="2261563" cy="1890597"/>
              </a:xfrm>
            </p:grpSpPr>
            <p:sp>
              <p:nvSpPr>
                <p:cNvPr id="20" name="TextBox 19">
                  <a:extLst>
                    <a:ext uri="{FF2B5EF4-FFF2-40B4-BE49-F238E27FC236}">
                      <a16:creationId xmlns:a16="http://schemas.microsoft.com/office/drawing/2014/main" id="{9B955805-B80C-578F-CB84-6057DC75BC40}"/>
                    </a:ext>
                  </a:extLst>
                </p:cNvPr>
                <p:cNvSpPr txBox="1"/>
                <p:nvPr/>
              </p:nvSpPr>
              <p:spPr>
                <a:xfrm>
                  <a:off x="3808475" y="4345504"/>
                  <a:ext cx="2261563" cy="821388"/>
                </a:xfrm>
                <a:prstGeom prst="rect">
                  <a:avLst/>
                </a:prstGeom>
                <a:solidFill>
                  <a:schemeClr val="tx1"/>
                </a:solidFill>
              </p:spPr>
              <p:txBody>
                <a:bodyPr wrap="square" rtlCol="0">
                  <a:spAutoFit/>
                </a:bodyPr>
                <a:lstStyle/>
                <a:p>
                  <a:pPr algn="ctr"/>
                  <a:r>
                    <a:rPr lang="en-US" sz="1600" b="1" dirty="0">
                      <a:solidFill>
                        <a:schemeClr val="bg1"/>
                      </a:solidFill>
                      <a:cs typeface="Times New Roman" pitchFamily="18" charset="0"/>
                    </a:rPr>
                    <a:t>Agricultural Land use Planning and Management</a:t>
                  </a:r>
                  <a:endParaRPr lang="th-TH" sz="1600" b="1" dirty="0">
                    <a:solidFill>
                      <a:schemeClr val="bg1"/>
                    </a:solidFill>
                  </a:endParaRPr>
                </a:p>
              </p:txBody>
            </p:sp>
            <p:cxnSp>
              <p:nvCxnSpPr>
                <p:cNvPr id="21" name="ลูกศรเชื่อมต่อแบบตรง 15">
                  <a:extLst>
                    <a:ext uri="{FF2B5EF4-FFF2-40B4-BE49-F238E27FC236}">
                      <a16:creationId xmlns:a16="http://schemas.microsoft.com/office/drawing/2014/main" id="{7FAE95BF-4B39-16B1-BED2-7AC712B123A1}"/>
                    </a:ext>
                  </a:extLst>
                </p:cNvPr>
                <p:cNvCxnSpPr/>
                <p:nvPr/>
              </p:nvCxnSpPr>
              <p:spPr>
                <a:xfrm flipV="1">
                  <a:off x="4724705" y="3276295"/>
                  <a:ext cx="0" cy="106920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pic>
        <p:nvPicPr>
          <p:cNvPr id="4" name="Picture 3">
            <a:extLst>
              <a:ext uri="{FF2B5EF4-FFF2-40B4-BE49-F238E27FC236}">
                <a16:creationId xmlns:a16="http://schemas.microsoft.com/office/drawing/2014/main" id="{7BFC67DC-8906-F13E-1405-EAE596774B52}"/>
              </a:ext>
            </a:extLst>
          </p:cNvPr>
          <p:cNvPicPr>
            <a:picLocks noChangeAspect="1"/>
          </p:cNvPicPr>
          <p:nvPr/>
        </p:nvPicPr>
        <p:blipFill>
          <a:blip r:embed="rId7"/>
          <a:stretch>
            <a:fillRect/>
          </a:stretch>
        </p:blipFill>
        <p:spPr>
          <a:xfrm>
            <a:off x="17671" y="44624"/>
            <a:ext cx="5678363" cy="5904656"/>
          </a:xfrm>
          <a:prstGeom prst="rect">
            <a:avLst/>
          </a:prstGeom>
        </p:spPr>
      </p:pic>
      <p:sp>
        <p:nvSpPr>
          <p:cNvPr id="5" name="TextBox 4">
            <a:extLst>
              <a:ext uri="{FF2B5EF4-FFF2-40B4-BE49-F238E27FC236}">
                <a16:creationId xmlns:a16="http://schemas.microsoft.com/office/drawing/2014/main" id="{387A1A0E-1605-F2FC-62FD-665A6EA4AE71}"/>
              </a:ext>
            </a:extLst>
          </p:cNvPr>
          <p:cNvSpPr txBox="1"/>
          <p:nvPr/>
        </p:nvSpPr>
        <p:spPr>
          <a:xfrm>
            <a:off x="5295183" y="6218148"/>
            <a:ext cx="6832088" cy="523220"/>
          </a:xfrm>
          <a:prstGeom prst="rect">
            <a:avLst/>
          </a:prstGeom>
          <a:noFill/>
        </p:spPr>
        <p:txBody>
          <a:bodyPr wrap="square" rtlCol="0">
            <a:spAutoFit/>
          </a:bodyPr>
          <a:lstStyle/>
          <a:p>
            <a:pPr algn="ctr"/>
            <a:r>
              <a:rPr lang="en-US" b="1" dirty="0"/>
              <a:t>Natural Resources and impact issues</a:t>
            </a:r>
            <a:endParaRPr lang="th-TH" b="1" dirty="0"/>
          </a:p>
        </p:txBody>
      </p:sp>
    </p:spTree>
    <p:extLst>
      <p:ext uri="{BB962C8B-B14F-4D97-AF65-F5344CB8AC3E}">
        <p14:creationId xmlns:p14="http://schemas.microsoft.com/office/powerpoint/2010/main" val="34506724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ตัวเชื่อมต่อตรง 14"/>
          <p:cNvCxnSpPr/>
          <p:nvPr/>
        </p:nvCxnSpPr>
        <p:spPr>
          <a:xfrm flipV="1">
            <a:off x="6401410" y="4039820"/>
            <a:ext cx="2137870" cy="1679756"/>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p:cNvCxnSpPr/>
          <p:nvPr/>
        </p:nvCxnSpPr>
        <p:spPr>
          <a:xfrm flipV="1">
            <a:off x="3347311" y="1749246"/>
            <a:ext cx="2290575" cy="1679755"/>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7" name="ตัวเชื่อมต่อตรง 6"/>
          <p:cNvCxnSpPr/>
          <p:nvPr/>
        </p:nvCxnSpPr>
        <p:spPr>
          <a:xfrm>
            <a:off x="6096001" y="1749245"/>
            <a:ext cx="2595985" cy="183246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ตัวเชื่อมต่อตรง 4"/>
          <p:cNvCxnSpPr/>
          <p:nvPr/>
        </p:nvCxnSpPr>
        <p:spPr>
          <a:xfrm>
            <a:off x="3652720" y="4192526"/>
            <a:ext cx="1832460" cy="137434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 name="ไดอะแกรม 2"/>
          <p:cNvGraphicFramePr/>
          <p:nvPr>
            <p:extLst>
              <p:ext uri="{D42A27DB-BD31-4B8C-83A1-F6EECF244321}">
                <p14:modId xmlns:p14="http://schemas.microsoft.com/office/powerpoint/2010/main" val="284868022"/>
              </p:ext>
            </p:extLst>
          </p:nvPr>
        </p:nvGraphicFramePr>
        <p:xfrm>
          <a:off x="2207568" y="985720"/>
          <a:ext cx="8246069" cy="54973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B1539F05-3B01-CA95-E758-CA4743B4A655}"/>
              </a:ext>
            </a:extLst>
          </p:cNvPr>
          <p:cNvSpPr txBox="1"/>
          <p:nvPr/>
        </p:nvSpPr>
        <p:spPr>
          <a:xfrm>
            <a:off x="340352" y="343621"/>
            <a:ext cx="3312368" cy="523220"/>
          </a:xfrm>
          <a:prstGeom prst="rect">
            <a:avLst/>
          </a:prstGeom>
          <a:noFill/>
        </p:spPr>
        <p:txBody>
          <a:bodyPr wrap="square" rtlCol="0">
            <a:spAutoFit/>
          </a:bodyPr>
          <a:lstStyle/>
          <a:p>
            <a:pPr algn="ctr"/>
            <a:r>
              <a:rPr lang="en-US" b="1" dirty="0"/>
              <a:t>Conclusion</a:t>
            </a:r>
            <a:endParaRPr lang="th-TH" b="1" dirty="0"/>
          </a:p>
        </p:txBody>
      </p:sp>
    </p:spTree>
    <p:extLst>
      <p:ext uri="{BB962C8B-B14F-4D97-AF65-F5344CB8AC3E}">
        <p14:creationId xmlns:p14="http://schemas.microsoft.com/office/powerpoint/2010/main" val="4721351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Arrow Connector 31"/>
          <p:cNvCxnSpPr/>
          <p:nvPr/>
        </p:nvCxnSpPr>
        <p:spPr>
          <a:xfrm>
            <a:off x="7470345" y="2818180"/>
            <a:ext cx="0" cy="2414718"/>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3" name="Content Placeholder 12"/>
          <p:cNvGraphicFramePr>
            <a:graphicFrameLocks noGrp="1"/>
          </p:cNvGraphicFramePr>
          <p:nvPr>
            <p:ph idx="1"/>
            <p:extLst>
              <p:ext uri="{D42A27DB-BD31-4B8C-83A1-F6EECF244321}">
                <p14:modId xmlns:p14="http://schemas.microsoft.com/office/powerpoint/2010/main" val="3621597117"/>
              </p:ext>
            </p:extLst>
          </p:nvPr>
        </p:nvGraphicFramePr>
        <p:xfrm>
          <a:off x="1524001" y="2818180"/>
          <a:ext cx="9972599" cy="27486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26" name="Straight Arrow Connector 25"/>
          <p:cNvCxnSpPr/>
          <p:nvPr/>
        </p:nvCxnSpPr>
        <p:spPr>
          <a:xfrm>
            <a:off x="3194605" y="1901950"/>
            <a:ext cx="0" cy="3755554"/>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667555" y="985721"/>
            <a:ext cx="2792136" cy="1192013"/>
          </a:xfrm>
          <a:prstGeom prst="rect">
            <a:avLst/>
          </a:prstGeom>
          <a:solidFill>
            <a:schemeClr val="accent2"/>
          </a:solidFill>
          <a:ln w="12700">
            <a:solidFill>
              <a:schemeClr val="tx1"/>
            </a:solidFill>
          </a:ln>
        </p:spPr>
        <p:txBody>
          <a:bodyPr vert="horz" wrap="square" lIns="91440" tIns="45720" rIns="91440" bIns="45720" rtlCol="0" anchor="ctr">
            <a:noAutofit/>
          </a:bodyPr>
          <a:lstStyle/>
          <a:p>
            <a:pPr algn="ctr"/>
            <a:r>
              <a:rPr lang="en-US" sz="1600" dirty="0">
                <a:solidFill>
                  <a:schemeClr val="bg1"/>
                </a:solidFill>
                <a:latin typeface="Times New Roman" pitchFamily="18" charset="0"/>
                <a:cs typeface="Times New Roman" pitchFamily="18" charset="0"/>
              </a:rPr>
              <a:t>Description analysis </a:t>
            </a:r>
          </a:p>
          <a:p>
            <a:pPr algn="ctr"/>
            <a:r>
              <a:rPr lang="en-US" sz="1600" dirty="0">
                <a:solidFill>
                  <a:schemeClr val="bg1"/>
                </a:solidFill>
                <a:latin typeface="Times New Roman" pitchFamily="18" charset="0"/>
                <a:cs typeface="Times New Roman" pitchFamily="18" charset="0"/>
              </a:rPr>
              <a:t>(quantitative analysis)</a:t>
            </a:r>
          </a:p>
          <a:p>
            <a:pPr algn="ctr"/>
            <a:r>
              <a:rPr lang="en-US" sz="1600" dirty="0">
                <a:solidFill>
                  <a:schemeClr val="bg1"/>
                </a:solidFill>
                <a:latin typeface="Times New Roman" pitchFamily="18" charset="0"/>
                <a:cs typeface="Times New Roman" pitchFamily="18" charset="0"/>
              </a:rPr>
              <a:t>Factor and cluster analysis (qualitative data)</a:t>
            </a:r>
          </a:p>
        </p:txBody>
      </p:sp>
      <p:cxnSp>
        <p:nvCxnSpPr>
          <p:cNvPr id="32" name="Straight Arrow Connector 31"/>
          <p:cNvCxnSpPr/>
          <p:nvPr/>
        </p:nvCxnSpPr>
        <p:spPr>
          <a:xfrm>
            <a:off x="5943295" y="1291130"/>
            <a:ext cx="0" cy="1335892"/>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568951" y="985721"/>
            <a:ext cx="3206805" cy="534465"/>
          </a:xfrm>
          <a:prstGeom prst="rect">
            <a:avLst/>
          </a:prstGeom>
          <a:solidFill>
            <a:schemeClr val="accent2"/>
          </a:solidFill>
          <a:ln w="12700">
            <a:solidFill>
              <a:schemeClr val="tx1"/>
            </a:solidFill>
          </a:ln>
        </p:spPr>
        <p:txBody>
          <a:bodyPr vert="horz" wrap="square" lIns="91440" tIns="45720" rIns="91440" bIns="45720" rtlCol="0" anchor="ctr">
            <a:noAutofit/>
          </a:bodyPr>
          <a:lstStyle/>
          <a:p>
            <a:pPr algn="ctr">
              <a:spcBef>
                <a:spcPct val="0"/>
              </a:spcBef>
            </a:pPr>
            <a:r>
              <a:rPr lang="en-US" sz="1600" dirty="0">
                <a:solidFill>
                  <a:schemeClr val="bg1"/>
                </a:solidFill>
                <a:latin typeface="Times New Roman" pitchFamily="18" charset="0"/>
                <a:ea typeface="+mj-ea"/>
                <a:cs typeface="Times New Roman" pitchFamily="18" charset="0"/>
              </a:rPr>
              <a:t>Correlation and regression analysis </a:t>
            </a:r>
            <a:endParaRPr lang="th-TH" sz="1600" dirty="0">
              <a:solidFill>
                <a:schemeClr val="bg1"/>
              </a:solidFill>
              <a:latin typeface="Times New Roman" pitchFamily="18" charset="0"/>
              <a:ea typeface="+mj-ea"/>
              <a:cs typeface="+mj-cs"/>
            </a:endParaRPr>
          </a:p>
        </p:txBody>
      </p:sp>
      <p:sp>
        <p:nvSpPr>
          <p:cNvPr id="34" name="TextBox 33"/>
          <p:cNvSpPr txBox="1"/>
          <p:nvPr/>
        </p:nvSpPr>
        <p:spPr>
          <a:xfrm>
            <a:off x="1579167" y="5878474"/>
            <a:ext cx="3817625" cy="944792"/>
          </a:xfrm>
          <a:prstGeom prst="rect">
            <a:avLst/>
          </a:prstGeom>
        </p:spPr>
        <p:txBody>
          <a:bodyPr vert="horz" wrap="square" lIns="91440" tIns="45720" rIns="91440" bIns="45720" rtlCol="0" anchor="ctr">
            <a:normAutofit fontScale="92500" lnSpcReduction="20000"/>
          </a:bodyPr>
          <a:lstStyle/>
          <a:p>
            <a:pPr algn="ctr">
              <a:spcBef>
                <a:spcPct val="0"/>
              </a:spcBef>
            </a:pPr>
            <a:r>
              <a:rPr lang="th-TH" dirty="0">
                <a:solidFill>
                  <a:schemeClr val="accent3"/>
                </a:solidFill>
                <a:latin typeface="Times New Roman" pitchFamily="18" charset="0"/>
                <a:ea typeface="+mj-ea"/>
                <a:cs typeface="+mj-cs"/>
                <a:sym typeface="Wingdings"/>
              </a:rPr>
              <a:t></a:t>
            </a:r>
            <a:r>
              <a:rPr lang="th-TH" sz="1600" dirty="0">
                <a:solidFill>
                  <a:schemeClr val="accent3"/>
                </a:solidFill>
                <a:latin typeface="Times New Roman" pitchFamily="18" charset="0"/>
                <a:ea typeface="+mj-ea"/>
                <a:cs typeface="+mj-cs"/>
                <a:sym typeface="Wingdings"/>
              </a:rPr>
              <a:t> </a:t>
            </a:r>
            <a:endParaRPr lang="en-US" sz="1600" dirty="0">
              <a:solidFill>
                <a:schemeClr val="accent3"/>
              </a:solidFill>
              <a:latin typeface="Times New Roman" pitchFamily="18" charset="0"/>
              <a:ea typeface="+mj-ea"/>
              <a:cs typeface="Times New Roman" pitchFamily="18" charset="0"/>
              <a:sym typeface="Wingdings"/>
            </a:endParaRPr>
          </a:p>
          <a:p>
            <a:pPr algn="ctr">
              <a:spcBef>
                <a:spcPct val="0"/>
              </a:spcBef>
            </a:pPr>
            <a:r>
              <a:rPr lang="en-US" sz="1900" dirty="0">
                <a:solidFill>
                  <a:srgbClr val="92D050"/>
                </a:solidFill>
                <a:latin typeface="Times New Roman" pitchFamily="18" charset="0"/>
                <a:cs typeface="Times New Roman" pitchFamily="18" charset="0"/>
              </a:rPr>
              <a:t>Parametric study: multivariate analysis</a:t>
            </a:r>
          </a:p>
          <a:p>
            <a:pPr algn="ctr">
              <a:spcBef>
                <a:spcPct val="0"/>
              </a:spcBef>
            </a:pPr>
            <a:r>
              <a:rPr lang="en-US" sz="1900" dirty="0">
                <a:solidFill>
                  <a:srgbClr val="92D050"/>
                </a:solidFill>
                <a:latin typeface="Times New Roman" pitchFamily="18" charset="0"/>
                <a:ea typeface="+mj-ea"/>
                <a:cs typeface="Times New Roman" pitchFamily="18" charset="0"/>
              </a:rPr>
              <a:t>(SPSS </a:t>
            </a:r>
            <a:r>
              <a:rPr lang="en-US" sz="1900" b="1" baseline="30000" dirty="0">
                <a:solidFill>
                  <a:srgbClr val="92D050"/>
                </a:solidFill>
                <a:latin typeface="Times New Roman" pitchFamily="18" charset="0"/>
                <a:cs typeface="Times New Roman" pitchFamily="18" charset="0"/>
              </a:rPr>
              <a:t>®</a:t>
            </a:r>
            <a:r>
              <a:rPr lang="en-US" sz="1900" b="1" dirty="0">
                <a:solidFill>
                  <a:srgbClr val="92D050"/>
                </a:solidFill>
                <a:latin typeface="Times New Roman" pitchFamily="18" charset="0"/>
                <a:cs typeface="Times New Roman" pitchFamily="18" charset="0"/>
              </a:rPr>
              <a:t>)</a:t>
            </a:r>
            <a:endParaRPr lang="th-TH" sz="1900" dirty="0">
              <a:solidFill>
                <a:srgbClr val="92D050"/>
              </a:solidFill>
              <a:latin typeface="Times New Roman" pitchFamily="18" charset="0"/>
              <a:ea typeface="+mj-ea"/>
              <a:cs typeface="+mj-cs"/>
            </a:endParaRPr>
          </a:p>
        </p:txBody>
      </p:sp>
      <p:sp>
        <p:nvSpPr>
          <p:cNvPr id="35" name="TextBox 34"/>
          <p:cNvSpPr txBox="1"/>
          <p:nvPr/>
        </p:nvSpPr>
        <p:spPr>
          <a:xfrm>
            <a:off x="5555342" y="5758029"/>
            <a:ext cx="3060292" cy="916230"/>
          </a:xfrm>
          <a:prstGeom prst="rect">
            <a:avLst/>
          </a:prstGeom>
        </p:spPr>
        <p:txBody>
          <a:bodyPr vert="horz" wrap="square" lIns="91440" tIns="45720" rIns="91440" bIns="45720" rtlCol="0" anchor="ctr">
            <a:normAutofit fontScale="92500" lnSpcReduction="10000"/>
          </a:bodyPr>
          <a:lstStyle/>
          <a:p>
            <a:pPr algn="ctr">
              <a:spcBef>
                <a:spcPct val="0"/>
              </a:spcBef>
            </a:pPr>
            <a:r>
              <a:rPr lang="th-TH" dirty="0">
                <a:solidFill>
                  <a:srgbClr val="92D050"/>
                </a:solidFill>
                <a:latin typeface="Times New Roman" pitchFamily="18" charset="0"/>
                <a:ea typeface="+mj-ea"/>
                <a:cs typeface="+mj-cs"/>
                <a:sym typeface="Wingdings"/>
              </a:rPr>
              <a:t></a:t>
            </a:r>
            <a:r>
              <a:rPr lang="en-US" b="1" dirty="0">
                <a:solidFill>
                  <a:srgbClr val="92D050"/>
                </a:solidFill>
                <a:latin typeface="Times New Roman" pitchFamily="18" charset="0"/>
                <a:cs typeface="Times New Roman" pitchFamily="18" charset="0"/>
              </a:rPr>
              <a:t> </a:t>
            </a:r>
          </a:p>
          <a:p>
            <a:pPr algn="ctr">
              <a:spcBef>
                <a:spcPct val="0"/>
              </a:spcBef>
            </a:pPr>
            <a:r>
              <a:rPr lang="en-US" sz="1600" dirty="0">
                <a:solidFill>
                  <a:srgbClr val="92D050"/>
                </a:solidFill>
                <a:latin typeface="Times New Roman" pitchFamily="18" charset="0"/>
                <a:cs typeface="Times New Roman" pitchFamily="18" charset="0"/>
              </a:rPr>
              <a:t>Dynamic Modeling </a:t>
            </a:r>
          </a:p>
          <a:p>
            <a:pPr algn="ctr">
              <a:spcBef>
                <a:spcPct val="0"/>
              </a:spcBef>
            </a:pPr>
            <a:r>
              <a:rPr lang="en-US" sz="1600" dirty="0">
                <a:solidFill>
                  <a:srgbClr val="92D050"/>
                </a:solidFill>
                <a:latin typeface="Times New Roman" pitchFamily="18" charset="0"/>
                <a:ea typeface="+mj-ea"/>
                <a:cs typeface="Times New Roman" pitchFamily="18" charset="0"/>
              </a:rPr>
              <a:t>(VENSIM </a:t>
            </a:r>
            <a:r>
              <a:rPr lang="en-US" sz="1600" dirty="0" err="1">
                <a:solidFill>
                  <a:srgbClr val="92D050"/>
                </a:solidFill>
                <a:latin typeface="Times New Roman" pitchFamily="18" charset="0"/>
                <a:ea typeface="+mj-ea"/>
                <a:cs typeface="Times New Roman" pitchFamily="18" charset="0"/>
              </a:rPr>
              <a:t>Ple</a:t>
            </a:r>
            <a:r>
              <a:rPr lang="en-US" sz="1600" dirty="0">
                <a:solidFill>
                  <a:srgbClr val="92D050"/>
                </a:solidFill>
                <a:latin typeface="Times New Roman" pitchFamily="18" charset="0"/>
                <a:ea typeface="+mj-ea"/>
                <a:cs typeface="Times New Roman" pitchFamily="18" charset="0"/>
              </a:rPr>
              <a:t>-Plus Academic </a:t>
            </a:r>
            <a:r>
              <a:rPr lang="en-US" sz="1600" b="1" baseline="30000" dirty="0">
                <a:solidFill>
                  <a:srgbClr val="92D050"/>
                </a:solidFill>
                <a:latin typeface="Times New Roman" pitchFamily="18" charset="0"/>
                <a:cs typeface="Times New Roman" pitchFamily="18" charset="0"/>
              </a:rPr>
              <a:t>®</a:t>
            </a:r>
            <a:r>
              <a:rPr lang="en-US" sz="1600" b="1" dirty="0">
                <a:solidFill>
                  <a:srgbClr val="92D050"/>
                </a:solidFill>
                <a:latin typeface="Times New Roman" pitchFamily="18" charset="0"/>
                <a:cs typeface="Times New Roman" pitchFamily="18" charset="0"/>
              </a:rPr>
              <a:t>)</a:t>
            </a:r>
            <a:endParaRPr lang="th-TH" sz="1600" dirty="0">
              <a:solidFill>
                <a:srgbClr val="92D050"/>
              </a:solidFill>
              <a:latin typeface="Times New Roman" pitchFamily="18" charset="0"/>
              <a:ea typeface="+mj-ea"/>
              <a:cs typeface="+mj-cs"/>
            </a:endParaRPr>
          </a:p>
        </p:txBody>
      </p:sp>
      <p:sp>
        <p:nvSpPr>
          <p:cNvPr id="20" name="TextBox 19"/>
          <p:cNvSpPr txBox="1"/>
          <p:nvPr/>
        </p:nvSpPr>
        <p:spPr>
          <a:xfrm>
            <a:off x="8997396" y="5530916"/>
            <a:ext cx="2316093" cy="1221640"/>
          </a:xfrm>
          <a:prstGeom prst="rect">
            <a:avLst/>
          </a:prstGeom>
        </p:spPr>
        <p:txBody>
          <a:bodyPr vert="horz" wrap="square" lIns="91440" tIns="45720" rIns="91440" bIns="45720" rtlCol="0" anchor="ctr">
            <a:noAutofit/>
          </a:bodyPr>
          <a:lstStyle/>
          <a:p>
            <a:pPr algn="ctr">
              <a:spcBef>
                <a:spcPct val="0"/>
              </a:spcBef>
            </a:pPr>
            <a:r>
              <a:rPr lang="th-TH" sz="1600" dirty="0">
                <a:solidFill>
                  <a:srgbClr val="92D050"/>
                </a:solidFill>
                <a:latin typeface="Times New Roman" pitchFamily="18" charset="0"/>
                <a:ea typeface="+mj-ea"/>
                <a:cs typeface="+mj-cs"/>
                <a:sym typeface="Wingdings"/>
              </a:rPr>
              <a:t>❸</a:t>
            </a:r>
            <a:r>
              <a:rPr lang="en-US" sz="1600" b="1" dirty="0">
                <a:solidFill>
                  <a:srgbClr val="92D050"/>
                </a:solidFill>
                <a:latin typeface="Times New Roman" pitchFamily="18" charset="0"/>
                <a:cs typeface="Times New Roman" pitchFamily="18" charset="0"/>
              </a:rPr>
              <a:t> </a:t>
            </a:r>
          </a:p>
          <a:p>
            <a:pPr algn="ctr">
              <a:spcBef>
                <a:spcPct val="0"/>
              </a:spcBef>
            </a:pPr>
            <a:r>
              <a:rPr lang="en-US" sz="1600" dirty="0">
                <a:solidFill>
                  <a:srgbClr val="92D050"/>
                </a:solidFill>
                <a:latin typeface="Times New Roman" pitchFamily="18" charset="0"/>
                <a:cs typeface="Times New Roman" pitchFamily="18" charset="0"/>
              </a:rPr>
              <a:t>Scenarios display and Discussion </a:t>
            </a:r>
            <a:r>
              <a:rPr lang="en-US" sz="1600" dirty="0">
                <a:solidFill>
                  <a:srgbClr val="92D050"/>
                </a:solidFill>
                <a:latin typeface="Times New Roman" pitchFamily="18" charset="0"/>
                <a:ea typeface="+mj-ea"/>
                <a:cs typeface="Times New Roman" pitchFamily="18" charset="0"/>
              </a:rPr>
              <a:t>(Arc-GIS </a:t>
            </a:r>
            <a:r>
              <a:rPr lang="en-US" sz="1600" b="1" baseline="30000" dirty="0">
                <a:solidFill>
                  <a:srgbClr val="92D050"/>
                </a:solidFill>
                <a:latin typeface="Times New Roman" pitchFamily="18" charset="0"/>
                <a:cs typeface="Times New Roman" pitchFamily="18" charset="0"/>
              </a:rPr>
              <a:t>®</a:t>
            </a:r>
            <a:r>
              <a:rPr lang="en-US" sz="1600" b="1" dirty="0">
                <a:solidFill>
                  <a:srgbClr val="92D050"/>
                </a:solidFill>
                <a:latin typeface="Times New Roman" pitchFamily="18" charset="0"/>
                <a:cs typeface="Times New Roman" pitchFamily="18" charset="0"/>
              </a:rPr>
              <a:t>)</a:t>
            </a:r>
            <a:endParaRPr lang="th-TH" sz="1600" dirty="0">
              <a:solidFill>
                <a:srgbClr val="92D050"/>
              </a:solidFill>
              <a:latin typeface="Times New Roman" pitchFamily="18" charset="0"/>
              <a:ea typeface="+mj-ea"/>
              <a:cs typeface="+mj-cs"/>
            </a:endParaRPr>
          </a:p>
        </p:txBody>
      </p:sp>
      <p:sp>
        <p:nvSpPr>
          <p:cNvPr id="21" name="TextBox 20"/>
          <p:cNvSpPr txBox="1"/>
          <p:nvPr/>
        </p:nvSpPr>
        <p:spPr>
          <a:xfrm>
            <a:off x="6739135" y="2415343"/>
            <a:ext cx="1679755" cy="423359"/>
          </a:xfrm>
          <a:prstGeom prst="rect">
            <a:avLst/>
          </a:prstGeom>
          <a:solidFill>
            <a:schemeClr val="accent2"/>
          </a:solidFill>
          <a:ln w="12700">
            <a:solidFill>
              <a:schemeClr val="tx1"/>
            </a:solidFill>
          </a:ln>
        </p:spPr>
        <p:txBody>
          <a:bodyPr vert="horz" wrap="square" lIns="91440" tIns="45720" rIns="91440" bIns="45720" rtlCol="0" anchor="ctr">
            <a:normAutofit fontScale="85000" lnSpcReduction="20000"/>
          </a:bodyPr>
          <a:lstStyle/>
          <a:p>
            <a:pPr algn="ctr">
              <a:spcBef>
                <a:spcPct val="0"/>
              </a:spcBef>
            </a:pPr>
            <a:r>
              <a:rPr lang="en-US" dirty="0">
                <a:solidFill>
                  <a:schemeClr val="bg1"/>
                </a:solidFill>
                <a:latin typeface="Times New Roman" pitchFamily="18" charset="0"/>
                <a:ea typeface="+mj-ea"/>
                <a:cs typeface="Times New Roman" pitchFamily="18" charset="0"/>
              </a:rPr>
              <a:t>Assessment</a:t>
            </a:r>
            <a:endParaRPr lang="th-TH" dirty="0">
              <a:solidFill>
                <a:schemeClr val="bg1"/>
              </a:solidFill>
              <a:latin typeface="Times New Roman" pitchFamily="18" charset="0"/>
              <a:ea typeface="+mj-ea"/>
              <a:cs typeface="+mj-cs"/>
            </a:endParaRPr>
          </a:p>
        </p:txBody>
      </p:sp>
      <p:sp>
        <p:nvSpPr>
          <p:cNvPr id="24" name="TextBox 23"/>
          <p:cNvSpPr txBox="1"/>
          <p:nvPr/>
        </p:nvSpPr>
        <p:spPr>
          <a:xfrm>
            <a:off x="4568951" y="1596541"/>
            <a:ext cx="4046683" cy="581193"/>
          </a:xfrm>
          <a:prstGeom prst="rect">
            <a:avLst/>
          </a:prstGeom>
          <a:solidFill>
            <a:schemeClr val="accent2"/>
          </a:solidFill>
          <a:ln w="12700">
            <a:solidFill>
              <a:schemeClr val="tx1"/>
            </a:solidFill>
          </a:ln>
        </p:spPr>
        <p:txBody>
          <a:bodyPr vert="horz" wrap="square" lIns="91440" tIns="45720" rIns="91440" bIns="45720" rtlCol="0" anchor="ctr">
            <a:normAutofit/>
          </a:bodyPr>
          <a:lstStyle/>
          <a:p>
            <a:pPr algn="ctr">
              <a:spcBef>
                <a:spcPct val="0"/>
              </a:spcBef>
            </a:pPr>
            <a:r>
              <a:rPr lang="en-US" sz="1600" dirty="0">
                <a:solidFill>
                  <a:schemeClr val="bg1"/>
                </a:solidFill>
                <a:latin typeface="Times New Roman" pitchFamily="18" charset="0"/>
                <a:ea typeface="+mj-ea"/>
                <a:cs typeface="+mj-cs"/>
              </a:rPr>
              <a:t>Causal-feedback loop and stock flow diagram</a:t>
            </a:r>
            <a:endParaRPr lang="th-TH" sz="1600" dirty="0">
              <a:solidFill>
                <a:schemeClr val="bg1"/>
              </a:solidFill>
              <a:latin typeface="Times New Roman" pitchFamily="18" charset="0"/>
              <a:ea typeface="+mj-ea"/>
              <a:cs typeface="+mj-cs"/>
            </a:endParaRPr>
          </a:p>
        </p:txBody>
      </p:sp>
      <p:sp>
        <p:nvSpPr>
          <p:cNvPr id="18" name="Title 1"/>
          <p:cNvSpPr txBox="1">
            <a:spLocks/>
          </p:cNvSpPr>
          <p:nvPr/>
        </p:nvSpPr>
        <p:spPr>
          <a:xfrm>
            <a:off x="299401" y="160479"/>
            <a:ext cx="8246071" cy="576064"/>
          </a:xfrm>
          <a:prstGeom prst="rect">
            <a:avLst/>
          </a:prstGeom>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fontScale="97500"/>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b="1" dirty="0">
                <a:solidFill>
                  <a:schemeClr val="tx1"/>
                </a:solidFill>
                <a:latin typeface="Times New Roman" pitchFamily="18" charset="0"/>
                <a:cs typeface="Times New Roman" pitchFamily="18" charset="0"/>
              </a:rPr>
              <a:t>Summary of Multidisciplinary Studies in Environments</a:t>
            </a:r>
          </a:p>
        </p:txBody>
      </p:sp>
      <p:cxnSp>
        <p:nvCxnSpPr>
          <p:cNvPr id="25" name="Straight Arrow Connector 31"/>
          <p:cNvCxnSpPr/>
          <p:nvPr/>
        </p:nvCxnSpPr>
        <p:spPr>
          <a:xfrm>
            <a:off x="9150100" y="1291130"/>
            <a:ext cx="0" cy="1335892"/>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386576" y="1138426"/>
            <a:ext cx="1679755" cy="423359"/>
          </a:xfrm>
          <a:prstGeom prst="rect">
            <a:avLst/>
          </a:prstGeom>
          <a:solidFill>
            <a:schemeClr val="accent2"/>
          </a:solidFill>
          <a:ln w="12700">
            <a:solidFill>
              <a:schemeClr val="tx1"/>
            </a:solidFill>
          </a:ln>
        </p:spPr>
        <p:txBody>
          <a:bodyPr vert="horz" wrap="square" lIns="91440" tIns="45720" rIns="91440" bIns="45720" rtlCol="0" anchor="ctr">
            <a:normAutofit fontScale="85000" lnSpcReduction="20000"/>
          </a:bodyPr>
          <a:lstStyle/>
          <a:p>
            <a:pPr algn="ctr">
              <a:spcBef>
                <a:spcPct val="0"/>
              </a:spcBef>
            </a:pPr>
            <a:r>
              <a:rPr lang="en-US" dirty="0">
                <a:solidFill>
                  <a:schemeClr val="bg1"/>
                </a:solidFill>
                <a:latin typeface="Times New Roman" pitchFamily="18" charset="0"/>
                <a:ea typeface="+mj-ea"/>
                <a:cs typeface="Times New Roman" pitchFamily="18" charset="0"/>
              </a:rPr>
              <a:t>Discussion </a:t>
            </a:r>
            <a:endParaRPr lang="th-TH" dirty="0">
              <a:solidFill>
                <a:schemeClr val="bg1"/>
              </a:solidFill>
              <a:latin typeface="Times New Roman" pitchFamily="18" charset="0"/>
              <a:ea typeface="+mj-ea"/>
              <a:cs typeface="+mj-cs"/>
            </a:endParaRPr>
          </a:p>
        </p:txBody>
      </p:sp>
    </p:spTree>
    <p:extLst>
      <p:ext uri="{BB962C8B-B14F-4D97-AF65-F5344CB8AC3E}">
        <p14:creationId xmlns:p14="http://schemas.microsoft.com/office/powerpoint/2010/main" val="64214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สี่เหลี่ยมผืนผ้ามุมมน 8"/>
          <p:cNvSpPr/>
          <p:nvPr/>
        </p:nvSpPr>
        <p:spPr>
          <a:xfrm>
            <a:off x="2783632" y="116632"/>
            <a:ext cx="6871725" cy="763526"/>
          </a:xfrm>
          <a:prstGeom prst="roundRect">
            <a:avLst/>
          </a:prstGeom>
          <a:solidFill>
            <a:schemeClr val="accent3"/>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4000" dirty="0">
                <a:solidFill>
                  <a:schemeClr val="tx1"/>
                </a:solidFill>
                <a:effectLst>
                  <a:outerShdw blurRad="38100" dist="38100" dir="2700000" algn="tl">
                    <a:srgbClr val="000000">
                      <a:alpha val="43137"/>
                    </a:srgbClr>
                  </a:outerShdw>
                </a:effectLst>
                <a:cs typeface="Times New Roman" pitchFamily="18" charset="0"/>
              </a:rPr>
              <a:t>Thank you for your attention</a:t>
            </a:r>
            <a:endParaRPr lang="th-TH" sz="4000" dirty="0">
              <a:solidFill>
                <a:schemeClr val="tx1"/>
              </a:solidFill>
            </a:endParaRPr>
          </a:p>
        </p:txBody>
      </p:sp>
      <p:pic>
        <p:nvPicPr>
          <p:cNvPr id="3" name="Picture 2">
            <a:extLst>
              <a:ext uri="{FF2B5EF4-FFF2-40B4-BE49-F238E27FC236}">
                <a16:creationId xmlns:a16="http://schemas.microsoft.com/office/drawing/2014/main" id="{83C00547-60C4-A3C6-81FE-1761800B9C38}"/>
              </a:ext>
            </a:extLst>
          </p:cNvPr>
          <p:cNvPicPr>
            <a:picLocks noChangeAspect="1"/>
          </p:cNvPicPr>
          <p:nvPr/>
        </p:nvPicPr>
        <p:blipFill>
          <a:blip r:embed="rId2"/>
          <a:stretch>
            <a:fillRect/>
          </a:stretch>
        </p:blipFill>
        <p:spPr>
          <a:xfrm>
            <a:off x="1055440" y="1178819"/>
            <a:ext cx="9865096" cy="5571066"/>
          </a:xfrm>
          <a:prstGeom prst="rect">
            <a:avLst/>
          </a:prstGeom>
        </p:spPr>
      </p:pic>
    </p:spTree>
    <p:extLst>
      <p:ext uri="{BB962C8B-B14F-4D97-AF65-F5344CB8AC3E}">
        <p14:creationId xmlns:p14="http://schemas.microsoft.com/office/powerpoint/2010/main" val="1101633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3432" y="1052736"/>
            <a:ext cx="10225136" cy="5112568"/>
          </a:xfrm>
        </p:spPr>
        <p:txBody>
          <a:bodyPr>
            <a:noAutofit/>
          </a:bodyPr>
          <a:lstStyle/>
          <a:p>
            <a:r>
              <a:rPr lang="en-US" sz="3600" dirty="0"/>
              <a:t>So, environmental studies for problem solving are complex system education that focused on related factors based on temporal-spatial change. Environmental issues in planning and management have to study behavior and trends of dynamic change include relationship and interaction of variables in the system under different of </a:t>
            </a:r>
            <a:r>
              <a:rPr lang="en-US" sz="3600" u="sng" dirty="0"/>
              <a:t>spatial</a:t>
            </a:r>
            <a:r>
              <a:rPr lang="en-US" sz="3600" dirty="0"/>
              <a:t> and </a:t>
            </a:r>
            <a:r>
              <a:rPr lang="en-US" sz="3600" u="sng" dirty="0"/>
              <a:t>temporal</a:t>
            </a:r>
            <a:r>
              <a:rPr lang="en-US" sz="3600" dirty="0"/>
              <a:t>.</a:t>
            </a:r>
          </a:p>
          <a:p>
            <a:endParaRPr lang="th-TH" sz="3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2EA25-2C0E-6244-9FD8-D42D40D3718C}"/>
              </a:ext>
            </a:extLst>
          </p:cNvPr>
          <p:cNvSpPr>
            <a:spLocks noGrp="1"/>
          </p:cNvSpPr>
          <p:nvPr>
            <p:ph type="title"/>
          </p:nvPr>
        </p:nvSpPr>
        <p:spPr>
          <a:xfrm>
            <a:off x="0" y="980728"/>
            <a:ext cx="12192000" cy="792088"/>
          </a:xfrm>
        </p:spPr>
        <p:txBody>
          <a:bodyPr>
            <a:normAutofit/>
          </a:bodyPr>
          <a:lstStyle/>
          <a:p>
            <a:pPr algn="ctr"/>
            <a:r>
              <a:rPr lang="en-US" sz="4100" b="1" dirty="0">
                <a:latin typeface="+mn-lt"/>
              </a:rPr>
              <a:t>Multidisciplinary studies in water management </a:t>
            </a:r>
            <a:endParaRPr lang="th-TH" sz="4100" b="1" dirty="0">
              <a:latin typeface="+mn-lt"/>
            </a:endParaRPr>
          </a:p>
        </p:txBody>
      </p:sp>
      <p:sp>
        <p:nvSpPr>
          <p:cNvPr id="5" name="TextBox 4">
            <a:extLst>
              <a:ext uri="{FF2B5EF4-FFF2-40B4-BE49-F238E27FC236}">
                <a16:creationId xmlns:a16="http://schemas.microsoft.com/office/drawing/2014/main" id="{0B176A35-BDA5-258B-8E88-DE8E0E0A931B}"/>
              </a:ext>
            </a:extLst>
          </p:cNvPr>
          <p:cNvSpPr txBox="1"/>
          <p:nvPr/>
        </p:nvSpPr>
        <p:spPr>
          <a:xfrm>
            <a:off x="911424" y="2276872"/>
            <a:ext cx="11377264" cy="954107"/>
          </a:xfrm>
          <a:prstGeom prst="rect">
            <a:avLst/>
          </a:prstGeom>
          <a:noFill/>
        </p:spPr>
        <p:txBody>
          <a:bodyPr wrap="square">
            <a:spAutoFit/>
          </a:bodyPr>
          <a:lstStyle/>
          <a:p>
            <a:r>
              <a:rPr lang="en-US" dirty="0"/>
              <a:t>To study interrelationship of water quality parameter with land use pattern and practice based on hydrologic and climatic variation.   </a:t>
            </a:r>
          </a:p>
        </p:txBody>
      </p:sp>
    </p:spTree>
    <p:extLst>
      <p:ext uri="{BB962C8B-B14F-4D97-AF65-F5344CB8AC3E}">
        <p14:creationId xmlns:p14="http://schemas.microsoft.com/office/powerpoint/2010/main" val="3186000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84" y="336808"/>
            <a:ext cx="8229600" cy="720080"/>
          </a:xfrm>
        </p:spPr>
        <p:txBody>
          <a:bodyPr>
            <a:normAutofit fontScale="90000"/>
          </a:bodyPr>
          <a:lstStyle/>
          <a:p>
            <a:r>
              <a:rPr lang="en-US" b="1" dirty="0">
                <a:latin typeface="+mn-lt"/>
              </a:rPr>
              <a:t>Introduction</a:t>
            </a:r>
            <a:endParaRPr lang="th-TH" b="1" dirty="0">
              <a:latin typeface="+mn-lt"/>
            </a:endParaRPr>
          </a:p>
        </p:txBody>
      </p:sp>
      <p:sp>
        <p:nvSpPr>
          <p:cNvPr id="3" name="Content Placeholder 2"/>
          <p:cNvSpPr>
            <a:spLocks noGrp="1"/>
          </p:cNvSpPr>
          <p:nvPr>
            <p:ph idx="1"/>
          </p:nvPr>
        </p:nvSpPr>
        <p:spPr>
          <a:xfrm>
            <a:off x="299356" y="1628800"/>
            <a:ext cx="11593288" cy="4176464"/>
          </a:xfrm>
        </p:spPr>
        <p:txBody>
          <a:bodyPr>
            <a:normAutofit/>
          </a:bodyPr>
          <a:lstStyle/>
          <a:p>
            <a:pPr>
              <a:buFont typeface="Arial" pitchFamily="34" charset="0"/>
              <a:buChar char="•"/>
            </a:pPr>
            <a:r>
              <a:rPr lang="en-US" dirty="0"/>
              <a:t>Water is one of the most essential constituents of the human environment. </a:t>
            </a:r>
          </a:p>
          <a:p>
            <a:pPr>
              <a:buFont typeface="Arial" pitchFamily="34" charset="0"/>
              <a:buChar char="•"/>
            </a:pPr>
            <a:r>
              <a:rPr lang="en-US" dirty="0"/>
              <a:t>Water quality refers to the physical, chemical and biological characteristics.</a:t>
            </a:r>
          </a:p>
          <a:p>
            <a:pPr>
              <a:buFont typeface="Arial" pitchFamily="34" charset="0"/>
              <a:buChar char="•"/>
            </a:pPr>
            <a:r>
              <a:rPr lang="en-US" dirty="0"/>
              <a:t>Increasing world population has resulted in higher food and energy demand and consumption over the past half century</a:t>
            </a:r>
          </a:p>
          <a:p>
            <a:pPr>
              <a:buFont typeface="Arial" pitchFamily="34" charset="0"/>
              <a:buChar char="•"/>
            </a:pPr>
            <a:r>
              <a:rPr lang="en-US" dirty="0"/>
              <a:t>Water quality degradation associated with nitrate leaching from agricultural soils is an important environmental issue worldwide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DD0C304E-38DF-49E3-AD57-50D39865F2E5}"/>
              </a:ext>
            </a:extLst>
          </p:cNvPr>
          <p:cNvSpPr>
            <a:spLocks noGrp="1" noChangeArrowheads="1"/>
          </p:cNvSpPr>
          <p:nvPr>
            <p:ph type="title"/>
          </p:nvPr>
        </p:nvSpPr>
        <p:spPr>
          <a:xfrm>
            <a:off x="0" y="413240"/>
            <a:ext cx="12192000" cy="852854"/>
          </a:xfrm>
        </p:spPr>
        <p:txBody>
          <a:bodyPr>
            <a:normAutofit/>
          </a:bodyPr>
          <a:lstStyle/>
          <a:p>
            <a:pPr algn="ctr"/>
            <a:r>
              <a:rPr lang="en-US" altLang="en-US" sz="4000" b="1" dirty="0">
                <a:solidFill>
                  <a:schemeClr val="tx1"/>
                </a:solidFill>
                <a:latin typeface="Aparajita" panose="02020603050405020304" pitchFamily="18" charset="0"/>
                <a:cs typeface="Aparajita" panose="02020603050405020304" pitchFamily="18" charset="0"/>
              </a:rPr>
              <a:t>Introduction: Research Objectives</a:t>
            </a:r>
          </a:p>
        </p:txBody>
      </p:sp>
      <p:sp>
        <p:nvSpPr>
          <p:cNvPr id="2" name="ตัวแทนหมายเลขสไลด์ 1">
            <a:extLst>
              <a:ext uri="{FF2B5EF4-FFF2-40B4-BE49-F238E27FC236}">
                <a16:creationId xmlns:a16="http://schemas.microsoft.com/office/drawing/2014/main" id="{9100C006-C4AE-4512-8814-41BCFF51BDB5}"/>
              </a:ext>
            </a:extLst>
          </p:cNvPr>
          <p:cNvSpPr>
            <a:spLocks noGrp="1"/>
          </p:cNvSpPr>
          <p:nvPr>
            <p:ph type="sldNum" sz="quarter" idx="12"/>
          </p:nvPr>
        </p:nvSpPr>
        <p:spPr/>
        <p:txBody>
          <a:bodyPr/>
          <a:lstStyle/>
          <a:p>
            <a:fld id="{D57F1E4F-1CFF-5643-939E-217C01CDF565}" type="slidenum">
              <a:rPr lang="en-US" smtClean="0"/>
              <a:pPr/>
              <a:t>9</a:t>
            </a:fld>
            <a:endParaRPr lang="en-US" dirty="0"/>
          </a:p>
        </p:txBody>
      </p:sp>
      <p:sp>
        <p:nvSpPr>
          <p:cNvPr id="3" name="กล่องข้อความ 2">
            <a:extLst>
              <a:ext uri="{FF2B5EF4-FFF2-40B4-BE49-F238E27FC236}">
                <a16:creationId xmlns:a16="http://schemas.microsoft.com/office/drawing/2014/main" id="{BF82CCC3-B560-459D-9EC0-DA64B1763FF3}"/>
              </a:ext>
            </a:extLst>
          </p:cNvPr>
          <p:cNvSpPr txBox="1"/>
          <p:nvPr/>
        </p:nvSpPr>
        <p:spPr>
          <a:xfrm>
            <a:off x="677328" y="1226969"/>
            <a:ext cx="10813898" cy="4832092"/>
          </a:xfrm>
          <a:prstGeom prst="rect">
            <a:avLst/>
          </a:prstGeom>
          <a:noFill/>
        </p:spPr>
        <p:txBody>
          <a:bodyPr wrap="square" rtlCol="0">
            <a:spAutoFit/>
          </a:bodyPr>
          <a:lstStyle/>
          <a:p>
            <a:r>
              <a:rPr lang="en-US" sz="2800" b="1" dirty="0">
                <a:latin typeface="Aparajita" panose="02020603050405020304" pitchFamily="18" charset="0"/>
                <a:cs typeface="Aparajita" panose="02020603050405020304" pitchFamily="18" charset="0"/>
              </a:rPr>
              <a:t>Minor objective</a:t>
            </a:r>
            <a:r>
              <a:rPr lang="th-TH" sz="2800" b="1" dirty="0">
                <a:latin typeface="Aparajita" panose="02020603050405020304" pitchFamily="18" charset="0"/>
              </a:rPr>
              <a:t>  </a:t>
            </a:r>
            <a:endParaRPr lang="en-US" sz="2800" b="1" dirty="0">
              <a:latin typeface="Aparajita" panose="02020603050405020304" pitchFamily="18" charset="0"/>
              <a:cs typeface="Aparajita" panose="02020603050405020304" pitchFamily="18" charset="0"/>
            </a:endParaRPr>
          </a:p>
          <a:p>
            <a:endParaRPr lang="en-US" sz="2800" b="1" dirty="0">
              <a:latin typeface="Aparajita" panose="02020603050405020304" pitchFamily="18" charset="0"/>
              <a:cs typeface="Aparajita" panose="02020603050405020304" pitchFamily="18" charset="0"/>
            </a:endParaRPr>
          </a:p>
          <a:p>
            <a:pPr marL="457200" indent="-457200">
              <a:buAutoNum type="arabicParenR"/>
            </a:pPr>
            <a:r>
              <a:rPr lang="en-US" sz="2800" dirty="0">
                <a:latin typeface="Aparajita" panose="02020603050405020304" pitchFamily="18" charset="0"/>
                <a:cs typeface="Aparajita" panose="02020603050405020304" pitchFamily="18" charset="0"/>
              </a:rPr>
              <a:t>To study relationship of climate, hydrology, water quality and land use variables</a:t>
            </a:r>
            <a:r>
              <a:rPr lang="th-TH" sz="2800" dirty="0">
                <a:latin typeface="Aparajita" panose="02020603050405020304" pitchFamily="18" charset="0"/>
              </a:rPr>
              <a:t>.</a:t>
            </a:r>
            <a:endParaRPr lang="en-US" sz="2800" dirty="0">
              <a:latin typeface="Aparajita" panose="02020603050405020304" pitchFamily="18" charset="0"/>
              <a:cs typeface="Aparajita" panose="02020603050405020304" pitchFamily="18" charset="0"/>
            </a:endParaRPr>
          </a:p>
          <a:p>
            <a:pPr marL="457200" indent="-457200">
              <a:buAutoNum type="arabicParenR"/>
            </a:pPr>
            <a:r>
              <a:rPr lang="en-US" sz="2800" dirty="0">
                <a:latin typeface="Aparajita" panose="02020603050405020304" pitchFamily="18" charset="0"/>
                <a:cs typeface="Aparajita" panose="02020603050405020304" pitchFamily="18" charset="0"/>
              </a:rPr>
              <a:t>To quantify the contributions impact of land use pattern</a:t>
            </a:r>
            <a:r>
              <a:rPr lang="th-TH" sz="2800" dirty="0">
                <a:latin typeface="Aparajita" panose="02020603050405020304" pitchFamily="18" charset="0"/>
              </a:rPr>
              <a:t>-</a:t>
            </a:r>
            <a:r>
              <a:rPr lang="en-US" sz="2800" dirty="0">
                <a:latin typeface="Aparajita" panose="02020603050405020304" pitchFamily="18" charset="0"/>
                <a:cs typeface="Aparajita" panose="02020603050405020304" pitchFamily="18" charset="0"/>
              </a:rPr>
              <a:t>practice on water quality in the river systems based on hydrologic and climatic change comprehensive the single</a:t>
            </a:r>
            <a:r>
              <a:rPr lang="th-TH" sz="2800" dirty="0">
                <a:latin typeface="Aparajita" panose="02020603050405020304" pitchFamily="18" charset="0"/>
              </a:rPr>
              <a:t>-</a:t>
            </a:r>
            <a:r>
              <a:rPr lang="en-US" sz="2800" dirty="0">
                <a:latin typeface="Aparajita" panose="02020603050405020304" pitchFamily="18" charset="0"/>
                <a:cs typeface="Aparajita" panose="02020603050405020304" pitchFamily="18" charset="0"/>
              </a:rPr>
              <a:t>factor and integrated assessment</a:t>
            </a:r>
            <a:r>
              <a:rPr lang="th-TH" sz="2800" dirty="0">
                <a:latin typeface="Aparajita" panose="02020603050405020304" pitchFamily="18" charset="0"/>
              </a:rPr>
              <a:t>.</a:t>
            </a:r>
            <a:endParaRPr lang="en-US" sz="2800" dirty="0">
              <a:latin typeface="Aparajita" panose="02020603050405020304" pitchFamily="18" charset="0"/>
              <a:cs typeface="Aparajita" panose="02020603050405020304" pitchFamily="18" charset="0"/>
            </a:endParaRPr>
          </a:p>
          <a:p>
            <a:pPr marL="457200" indent="-457200">
              <a:buAutoNum type="arabicParenR"/>
            </a:pPr>
            <a:r>
              <a:rPr lang="en-US" sz="2800" dirty="0">
                <a:latin typeface="Aparajita" panose="02020603050405020304" pitchFamily="18" charset="0"/>
                <a:cs typeface="Aparajita" panose="02020603050405020304" pitchFamily="18" charset="0"/>
              </a:rPr>
              <a:t>To make predictions in probability of water quality occurrence by stochastic simulation model based on the proposed modeling methods under different scenarios</a:t>
            </a:r>
            <a:r>
              <a:rPr lang="th-TH" sz="2800" dirty="0">
                <a:latin typeface="Aparajita" panose="02020603050405020304" pitchFamily="18" charset="0"/>
              </a:rPr>
              <a:t>.</a:t>
            </a:r>
            <a:endParaRPr lang="en-US" sz="2800" dirty="0">
              <a:latin typeface="Aparajita" panose="02020603050405020304" pitchFamily="18" charset="0"/>
              <a:cs typeface="Aparajita" panose="02020603050405020304" pitchFamily="18" charset="0"/>
            </a:endParaRPr>
          </a:p>
          <a:p>
            <a:pPr marL="457200" indent="-457200">
              <a:buAutoNum type="arabicParenR"/>
            </a:pPr>
            <a:r>
              <a:rPr lang="en-US" sz="2800" dirty="0">
                <a:latin typeface="Aparajita" panose="02020603050405020304" pitchFamily="18" charset="0"/>
                <a:cs typeface="Aparajita" panose="02020603050405020304" pitchFamily="18" charset="0"/>
              </a:rPr>
              <a:t>To discuss the principles of possible management for how to solve the problem of land use pattern and practice</a:t>
            </a:r>
            <a:r>
              <a:rPr lang="th-TH" sz="2800" dirty="0">
                <a:latin typeface="Aparajita" panose="02020603050405020304" pitchFamily="18" charset="0"/>
              </a:rPr>
              <a:t> </a:t>
            </a:r>
            <a:r>
              <a:rPr lang="en-US" sz="2800" dirty="0">
                <a:latin typeface="Aparajita" panose="02020603050405020304" pitchFamily="18" charset="0"/>
                <a:cs typeface="Aparajita" panose="02020603050405020304" pitchFamily="18" charset="0"/>
              </a:rPr>
              <a:t>impacts on water quality and what feasible actions should be taken from causing adverse effects of hydrologic and climatic change</a:t>
            </a:r>
            <a:r>
              <a:rPr lang="th-TH" sz="2800" dirty="0">
                <a:latin typeface="Aparajita" panose="02020603050405020304" pitchFamily="18" charset="0"/>
              </a:rPr>
              <a:t>. </a:t>
            </a:r>
            <a:endParaRPr lang="en-US" sz="2800" b="1" dirty="0">
              <a:latin typeface="Aparajita" panose="02020603050405020304" pitchFamily="18" charset="0"/>
              <a:cs typeface="Aparajita" panose="02020603050405020304" pitchFamily="18" charset="0"/>
            </a:endParaRPr>
          </a:p>
        </p:txBody>
      </p:sp>
    </p:spTree>
    <p:extLst>
      <p:ext uri="{BB962C8B-B14F-4D97-AF65-F5344CB8AC3E}">
        <p14:creationId xmlns:p14="http://schemas.microsoft.com/office/powerpoint/2010/main" val="25234453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2188</TotalTime>
  <Words>3329</Words>
  <Application>Microsoft Office PowerPoint</Application>
  <PresentationFormat>Widescreen</PresentationFormat>
  <Paragraphs>685</Paragraphs>
  <Slides>52</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2" baseType="lpstr">
      <vt:lpstr>Aparajita</vt:lpstr>
      <vt:lpstr>Arial</vt:lpstr>
      <vt:lpstr>Calibri</vt:lpstr>
      <vt:lpstr>Constantia</vt:lpstr>
      <vt:lpstr>Cordia New</vt:lpstr>
      <vt:lpstr>Times New Roman</vt:lpstr>
      <vt:lpstr>Wingdings</vt:lpstr>
      <vt:lpstr>Wingdings 2</vt:lpstr>
      <vt:lpstr>Flow</vt:lpstr>
      <vt:lpstr>Visio</vt:lpstr>
      <vt:lpstr>A Multidisciplinary Studies in Environmental Issues for Planning and Management</vt:lpstr>
      <vt:lpstr>PowerPoint Presentation</vt:lpstr>
      <vt:lpstr>PowerPoint Presentation</vt:lpstr>
      <vt:lpstr>PowerPoint Presentation</vt:lpstr>
      <vt:lpstr>PowerPoint Presentation</vt:lpstr>
      <vt:lpstr>PowerPoint Presentation</vt:lpstr>
      <vt:lpstr>Multidisciplinary studies in water management </vt:lpstr>
      <vt:lpstr>Introduction</vt:lpstr>
      <vt:lpstr>Introduction: Research Objectives</vt:lpstr>
      <vt:lpstr>Significance of Water quality variations</vt:lpstr>
      <vt:lpstr>Water quality study and management</vt:lpstr>
      <vt:lpstr>Water quality study and management</vt:lpstr>
      <vt:lpstr>Methodological framework</vt:lpstr>
      <vt:lpstr>PowerPoint Presentation</vt:lpstr>
      <vt:lpstr>PowerPoint Presentation</vt:lpstr>
      <vt:lpstr>Nitrogen fate and transport </vt:lpstr>
      <vt:lpstr>Components in Nitrogen assessment Modeling</vt:lpstr>
      <vt:lpstr>PowerPoint Presentation</vt:lpstr>
      <vt:lpstr>CONCLUSION</vt:lpstr>
      <vt:lpstr>Clustered water quality variations: pollution sources</vt:lpstr>
      <vt:lpstr>Factor analysis of WQ variation</vt:lpstr>
      <vt:lpstr>Factor analysis of WQ variation: description</vt:lpstr>
      <vt:lpstr>Pollution sources identification</vt:lpstr>
      <vt:lpstr>Pollution sources identification</vt:lpstr>
      <vt:lpstr>Pollution sources identification</vt:lpstr>
      <vt:lpstr>Logical framework of modeling</vt:lpstr>
      <vt:lpstr>Relational diagram of water quality variation</vt:lpstr>
      <vt:lpstr>The casual loop diagram of WQV-SD model</vt:lpstr>
      <vt:lpstr>Stock-flow diagram of solid parameter (factor 4) </vt:lpstr>
      <vt:lpstr>System analysis of WQV-SD model (factor 4) </vt:lpstr>
      <vt:lpstr>Stock-flow diagram of oxygen parameter (factor 3)</vt:lpstr>
      <vt:lpstr>PowerPoint Presentation</vt:lpstr>
      <vt:lpstr>Stock-flow diagram of nutrient parameter (factor 2)</vt:lpstr>
      <vt:lpstr>System analysis of WQV-SD model (factor 2) </vt:lpstr>
      <vt:lpstr>CONCLUSION</vt:lpstr>
      <vt:lpstr>Multidisciplinary studies in wastes management </vt:lpstr>
      <vt:lpstr>PowerPoint Presentation</vt:lpstr>
      <vt:lpstr>PowerPoint Presentation</vt:lpstr>
      <vt:lpstr>PowerPoint Presentation</vt:lpstr>
      <vt:lpstr>PowerPoint Presentation</vt:lpstr>
      <vt:lpstr>Conclusion</vt:lpstr>
      <vt:lpstr>Multidisciplinary studies in Natural Resources and impact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Integrated of System Dynamic and GIS for Nitrogen Assessment in Pattani Dam Area: A Relationship Model of Hydrology-Human activities-Nitrogen loading</dc:title>
  <dc:creator>Dee</dc:creator>
  <cp:lastModifiedBy>Saudee Maprasit</cp:lastModifiedBy>
  <cp:revision>12</cp:revision>
  <dcterms:created xsi:type="dcterms:W3CDTF">2013-08-07T15:55:01Z</dcterms:created>
  <dcterms:modified xsi:type="dcterms:W3CDTF">2024-08-07T02:02:28Z</dcterms:modified>
</cp:coreProperties>
</file>